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441" r:id="rId5"/>
    <p:sldId id="279" r:id="rId6"/>
    <p:sldId id="504" r:id="rId7"/>
    <p:sldId id="535" r:id="rId8"/>
    <p:sldId id="520" r:id="rId9"/>
    <p:sldId id="532" r:id="rId10"/>
    <p:sldId id="536" r:id="rId11"/>
    <p:sldId id="534" r:id="rId12"/>
    <p:sldId id="412" r:id="rId13"/>
    <p:sldId id="555" r:id="rId14"/>
    <p:sldId id="526" r:id="rId15"/>
    <p:sldId id="556" r:id="rId16"/>
    <p:sldId id="546" r:id="rId17"/>
    <p:sldId id="557" r:id="rId18"/>
    <p:sldId id="558" r:id="rId19"/>
    <p:sldId id="559" r:id="rId20"/>
    <p:sldId id="560" r:id="rId21"/>
    <p:sldId id="561" r:id="rId22"/>
    <p:sldId id="562" r:id="rId23"/>
    <p:sldId id="563" r:id="rId24"/>
    <p:sldId id="564" r:id="rId25"/>
    <p:sldId id="565" r:id="rId26"/>
    <p:sldId id="548" r:id="rId27"/>
    <p:sldId id="262" r:id="rId2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8095A2"/>
    <a:srgbClr val="CC99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5884" autoAdjust="0"/>
  </p:normalViewPr>
  <p:slideViewPr>
    <p:cSldViewPr snapToGrid="0" showGuides="1">
      <p:cViewPr>
        <p:scale>
          <a:sx n="128" d="100"/>
          <a:sy n="128" d="100"/>
        </p:scale>
        <p:origin x="-58" y="-58"/>
      </p:cViewPr>
      <p:guideLst>
        <p:guide orient="horz" pos="2160"/>
        <p:guide orient="horz" pos="162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840E763-1D80-5B42-9ECF-401604094B39}" type="datetimeFigureOut">
              <a:rPr lang="en-US"/>
              <a:pPr>
                <a:defRPr/>
              </a:pPr>
              <a:t>10/27/2020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7FEE0AE-CC24-2A4B-B14D-5A00348AF72B}" type="slidenum">
              <a:rPr lang="en-US"/>
              <a:pPr>
                <a:defRPr/>
              </a:pPr>
              <a:t>‹#›</a:t>
            </a:fld>
            <a:endParaRPr lang="en-US"/>
          </a:p>
        </p:txBody>
      </p:sp>
    </p:spTree>
    <p:extLst>
      <p:ext uri="{BB962C8B-B14F-4D97-AF65-F5344CB8AC3E}">
        <p14:creationId xmlns:p14="http://schemas.microsoft.com/office/powerpoint/2010/main" val="946420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02E39F0-87E2-5741-8FCF-E410D6A81CAC}" type="datetimeFigureOut">
              <a:rPr lang="en-US"/>
              <a:pPr>
                <a:defRPr/>
              </a:pPr>
              <a:t>10/27/2020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1BDC9EA-FC8B-0E4C-A811-0D33A449A014}" type="slidenum">
              <a:rPr lang="en-US"/>
              <a:pPr>
                <a:defRPr/>
              </a:pPr>
              <a:t>‹#›</a:t>
            </a:fld>
            <a:endParaRPr lang="en-US"/>
          </a:p>
        </p:txBody>
      </p:sp>
    </p:spTree>
    <p:extLst>
      <p:ext uri="{BB962C8B-B14F-4D97-AF65-F5344CB8AC3E}">
        <p14:creationId xmlns:p14="http://schemas.microsoft.com/office/powerpoint/2010/main" val="2302779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83BFE1-7391-4205-916F-855D37BE64D2}" type="slidenum">
              <a:rPr lang="en-US" smtClean="0"/>
              <a:t>1</a:t>
            </a:fld>
            <a:endParaRPr lang="en-US"/>
          </a:p>
        </p:txBody>
      </p:sp>
    </p:spTree>
    <p:extLst>
      <p:ext uri="{BB962C8B-B14F-4D97-AF65-F5344CB8AC3E}">
        <p14:creationId xmlns:p14="http://schemas.microsoft.com/office/powerpoint/2010/main" val="316305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1"/>
          <p:cNvSpPr>
            <a:spLocks noGrp="1"/>
          </p:cNvSpPr>
          <p:nvPr>
            <p:ph type="sldNum" sz="quarter" idx="10"/>
          </p:nvPr>
        </p:nvSpPr>
        <p:spPr/>
        <p:txBody>
          <a:bodyPr/>
          <a:lstStyle>
            <a:lvl1pPr>
              <a:defRPr/>
            </a:lvl1pPr>
          </a:lstStyle>
          <a:p>
            <a:pPr>
              <a:defRPr/>
            </a:pPr>
            <a:fld id="{96139008-500A-D243-BD21-1CBF3D9ED64B}" type="slidenum">
              <a:rPr lang="en-US"/>
              <a:pPr>
                <a:defRPr/>
              </a:pPr>
              <a:t>‹#›</a:t>
            </a:fld>
            <a:endParaRPr lang="en-US" dirty="0"/>
          </a:p>
        </p:txBody>
      </p:sp>
    </p:spTree>
    <p:extLst>
      <p:ext uri="{BB962C8B-B14F-4D97-AF65-F5344CB8AC3E}">
        <p14:creationId xmlns:p14="http://schemas.microsoft.com/office/powerpoint/2010/main" val="347632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38052"/>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09102"/>
            <a:ext cx="5486400" cy="297418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40631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18"/>
          <p:cNvSpPr>
            <a:spLocks noGrp="1"/>
          </p:cNvSpPr>
          <p:nvPr>
            <p:ph type="body" sz="quarter" idx="10"/>
          </p:nvPr>
        </p:nvSpPr>
        <p:spPr>
          <a:xfrm>
            <a:off x="0" y="1"/>
            <a:ext cx="9144000" cy="489347"/>
          </a:xfrm>
        </p:spPr>
        <p:txBody>
          <a:bodyPr anchor="ctr">
            <a:normAutofit/>
          </a:bodyPr>
          <a:lstStyle>
            <a:lvl1pPr marL="274320" indent="0" algn="l">
              <a:buNone/>
              <a:defRPr sz="3200" b="1" i="0">
                <a:latin typeface="Calibri"/>
                <a:cs typeface="Calibri"/>
              </a:defRPr>
            </a:lvl1pPr>
          </a:lstStyle>
          <a:p>
            <a:pPr lvl="0"/>
            <a:r>
              <a:rPr lang="en-US"/>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CC44F543-973A-0D41-A4F8-21114917D80D}" type="slidenum">
              <a:rPr lang="en-US"/>
              <a:pPr>
                <a:defRPr/>
              </a:pPr>
              <a:t>‹#›</a:t>
            </a:fld>
            <a:endParaRPr lang="en-US" dirty="0"/>
          </a:p>
        </p:txBody>
      </p:sp>
    </p:spTree>
    <p:extLst>
      <p:ext uri="{BB962C8B-B14F-4D97-AF65-F5344CB8AC3E}">
        <p14:creationId xmlns:p14="http://schemas.microsoft.com/office/powerpoint/2010/main" val="122110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59705527-498E-224C-B408-F1B541330805}" type="slidenum">
              <a:rPr lang="en-US"/>
              <a:pPr>
                <a:defRPr/>
              </a:pPr>
              <a:t>‹#›</a:t>
            </a:fld>
            <a:endParaRPr lang="en-US" dirty="0"/>
          </a:p>
        </p:txBody>
      </p:sp>
    </p:spTree>
    <p:extLst>
      <p:ext uri="{BB962C8B-B14F-4D97-AF65-F5344CB8AC3E}">
        <p14:creationId xmlns:p14="http://schemas.microsoft.com/office/powerpoint/2010/main" val="154988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9942"/>
            <a:ext cx="2305424" cy="39446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9294" y="649942"/>
            <a:ext cx="6297706" cy="394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E023F83E-0EDD-1E40-8984-A8195275F83D}" type="slidenum">
              <a:rPr lang="en-US"/>
              <a:pPr>
                <a:defRPr/>
              </a:pPr>
              <a:t>‹#›</a:t>
            </a:fld>
            <a:endParaRPr lang="en-US" dirty="0"/>
          </a:p>
        </p:txBody>
      </p:sp>
    </p:spTree>
    <p:extLst>
      <p:ext uri="{BB962C8B-B14F-4D97-AF65-F5344CB8AC3E}">
        <p14:creationId xmlns:p14="http://schemas.microsoft.com/office/powerpoint/2010/main" val="112801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134471" y="586857"/>
            <a:ext cx="8875058" cy="4007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A66D4279-CFA2-6248-93AE-98B795A90FCC}" type="slidenum">
              <a:rPr lang="en-US"/>
              <a:pPr>
                <a:defRPr/>
              </a:pPr>
              <a:t>‹#›</a:t>
            </a:fld>
            <a:endParaRPr lang="en-US" dirty="0"/>
          </a:p>
        </p:txBody>
      </p:sp>
    </p:spTree>
    <p:extLst>
      <p:ext uri="{BB962C8B-B14F-4D97-AF65-F5344CB8AC3E}">
        <p14:creationId xmlns:p14="http://schemas.microsoft.com/office/powerpoint/2010/main" val="250071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1" cy="493059"/>
          </a:xfrm>
        </p:spPr>
        <p:txBody>
          <a:bodyPr anchor="t">
            <a:normAutofit/>
          </a:bodyPr>
          <a:lstStyle>
            <a:lvl1pPr algn="ctr">
              <a:defRPr sz="32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732401A2-B3D9-124F-8FEE-25BE572BEAB2}" type="slidenum">
              <a:rPr lang="en-US"/>
              <a:pPr>
                <a:defRPr/>
              </a:pPr>
              <a:t>‹#›</a:t>
            </a:fld>
            <a:endParaRPr lang="en-US" dirty="0"/>
          </a:p>
        </p:txBody>
      </p:sp>
    </p:spTree>
    <p:extLst>
      <p:ext uri="{BB962C8B-B14F-4D97-AF65-F5344CB8AC3E}">
        <p14:creationId xmlns:p14="http://schemas.microsoft.com/office/powerpoint/2010/main" val="264350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sz="half" idx="1"/>
          </p:nvPr>
        </p:nvSpPr>
        <p:spPr>
          <a:xfrm>
            <a:off x="134472" y="627530"/>
            <a:ext cx="4361329" cy="39670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27530"/>
            <a:ext cx="4376271" cy="39670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10"/>
          </p:nvPr>
        </p:nvSpPr>
        <p:spPr/>
        <p:txBody>
          <a:bodyPr/>
          <a:lstStyle>
            <a:lvl1pPr>
              <a:defRPr/>
            </a:lvl1pPr>
          </a:lstStyle>
          <a:p>
            <a:pPr>
              <a:defRPr/>
            </a:pPr>
            <a:fld id="{F63C016B-FFF8-6C48-BFE4-A7967A55DC12}" type="slidenum">
              <a:rPr lang="en-US"/>
              <a:pPr>
                <a:defRPr/>
              </a:pPr>
              <a:t>‹#›</a:t>
            </a:fld>
            <a:endParaRPr lang="en-US" dirty="0"/>
          </a:p>
        </p:txBody>
      </p:sp>
    </p:spTree>
    <p:extLst>
      <p:ext uri="{BB962C8B-B14F-4D97-AF65-F5344CB8AC3E}">
        <p14:creationId xmlns:p14="http://schemas.microsoft.com/office/powerpoint/2010/main" val="217547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588" y="624664"/>
            <a:ext cx="4392800"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588" y="1199030"/>
            <a:ext cx="4392800" cy="33955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624664"/>
            <a:ext cx="439438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199030"/>
            <a:ext cx="4394387" cy="33955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
          <p:cNvSpPr>
            <a:spLocks noGrp="1"/>
          </p:cNvSpPr>
          <p:nvPr>
            <p:ph type="sldNum" sz="quarter" idx="10"/>
          </p:nvPr>
        </p:nvSpPr>
        <p:spPr/>
        <p:txBody>
          <a:bodyPr/>
          <a:lstStyle>
            <a:lvl1pPr>
              <a:defRPr/>
            </a:lvl1pPr>
          </a:lstStyle>
          <a:p>
            <a:pPr>
              <a:defRPr/>
            </a:pPr>
            <a:fld id="{82C4FDDD-4B0D-A345-8245-9ACFA0BBBE0A}" type="slidenum">
              <a:rPr lang="en-US"/>
              <a:pPr>
                <a:defRPr/>
              </a:pPr>
              <a:t>‹#›</a:t>
            </a:fld>
            <a:endParaRPr lang="en-US" dirty="0"/>
          </a:p>
        </p:txBody>
      </p:sp>
    </p:spTree>
    <p:extLst>
      <p:ext uri="{BB962C8B-B14F-4D97-AF65-F5344CB8AC3E}">
        <p14:creationId xmlns:p14="http://schemas.microsoft.com/office/powerpoint/2010/main" val="165040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1"/>
          <p:cNvSpPr>
            <a:spLocks noGrp="1"/>
          </p:cNvSpPr>
          <p:nvPr>
            <p:ph type="sldNum" sz="quarter" idx="10"/>
          </p:nvPr>
        </p:nvSpPr>
        <p:spPr/>
        <p:txBody>
          <a:bodyPr/>
          <a:lstStyle>
            <a:lvl1pPr>
              <a:defRPr/>
            </a:lvl1pPr>
          </a:lstStyle>
          <a:p>
            <a:pPr>
              <a:defRPr/>
            </a:pPr>
            <a:fld id="{B68B236D-F892-F841-9C13-478B53115E34}" type="slidenum">
              <a:rPr lang="en-US"/>
              <a:pPr>
                <a:defRPr/>
              </a:pPr>
              <a:t>‹#›</a:t>
            </a:fld>
            <a:endParaRPr lang="en-US" dirty="0"/>
          </a:p>
        </p:txBody>
      </p:sp>
    </p:spTree>
    <p:extLst>
      <p:ext uri="{BB962C8B-B14F-4D97-AF65-F5344CB8AC3E}">
        <p14:creationId xmlns:p14="http://schemas.microsoft.com/office/powerpoint/2010/main" val="275999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 Title &amp;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CF24167-7BF0-4344-90E5-A0A4D909954F}" type="slidenum">
              <a:rPr lang="en-US"/>
              <a:pPr>
                <a:defRPr/>
              </a:pPr>
              <a:t>‹#›</a:t>
            </a:fld>
            <a:endParaRPr lang="en-US" dirty="0"/>
          </a:p>
        </p:txBody>
      </p:sp>
    </p:spTree>
    <p:extLst>
      <p:ext uri="{BB962C8B-B14F-4D97-AF65-F5344CB8AC3E}">
        <p14:creationId xmlns:p14="http://schemas.microsoft.com/office/powerpoint/2010/main" val="357926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6250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965" y="649941"/>
            <a:ext cx="3348549" cy="941294"/>
          </a:xfrm>
        </p:spPr>
        <p:txBody>
          <a:bodyPr anchor="b">
            <a:normAutofit/>
          </a:bodyPr>
          <a:lstStyle>
            <a:lvl1pPr algn="l">
              <a:defRPr sz="1600" b="1"/>
            </a:lvl1pPr>
          </a:lstStyle>
          <a:p>
            <a:r>
              <a:rPr lang="en-US"/>
              <a:t>Click to edit Master title style</a:t>
            </a:r>
            <a:endParaRPr lang="en-US" dirty="0"/>
          </a:p>
        </p:txBody>
      </p:sp>
      <p:sp>
        <p:nvSpPr>
          <p:cNvPr id="3" name="Content Placeholder 2"/>
          <p:cNvSpPr>
            <a:spLocks noGrp="1"/>
          </p:cNvSpPr>
          <p:nvPr>
            <p:ph idx="1"/>
          </p:nvPr>
        </p:nvSpPr>
        <p:spPr>
          <a:xfrm>
            <a:off x="3575050" y="649942"/>
            <a:ext cx="5447810" cy="3944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6964" y="1669676"/>
            <a:ext cx="3348550" cy="29249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8"/>
          <p:cNvSpPr>
            <a:spLocks noGrp="1"/>
          </p:cNvSpPr>
          <p:nvPr>
            <p:ph type="body" sz="quarter" idx="10"/>
          </p:nvPr>
        </p:nvSpPr>
        <p:spPr>
          <a:xfrm>
            <a:off x="11880" y="0"/>
            <a:ext cx="9132120" cy="494110"/>
          </a:xfrm>
        </p:spPr>
        <p:txBody>
          <a:bodyPr anchor="ctr">
            <a:normAutofit/>
          </a:bodyPr>
          <a:lstStyle>
            <a:lvl1pPr marL="274320" indent="0" algn="l">
              <a:buNone/>
              <a:defRPr sz="3200" b="1" i="0">
                <a:latin typeface="Calibri"/>
                <a:cs typeface="Calibri"/>
              </a:defRPr>
            </a:lvl1pPr>
          </a:lstStyle>
          <a:p>
            <a:pPr lvl="0"/>
            <a:r>
              <a:rPr lang="en-US"/>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0ED92656-AAA5-AF4B-B722-B26D5C5282BB}" type="slidenum">
              <a:rPr lang="en-US"/>
              <a:pPr>
                <a:defRPr/>
              </a:pPr>
              <a:t>‹#›</a:t>
            </a:fld>
            <a:endParaRPr lang="en-US" dirty="0"/>
          </a:p>
        </p:txBody>
      </p:sp>
    </p:spTree>
    <p:extLst>
      <p:ext uri="{BB962C8B-B14F-4D97-AF65-F5344CB8AC3E}">
        <p14:creationId xmlns:p14="http://schemas.microsoft.com/office/powerpoint/2010/main" val="165091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Slide Title</a:t>
            </a:r>
          </a:p>
        </p:txBody>
      </p:sp>
      <p:sp>
        <p:nvSpPr>
          <p:cNvPr id="1027" name="Text Placeholder 2"/>
          <p:cNvSpPr>
            <a:spLocks noGrp="1"/>
          </p:cNvSpPr>
          <p:nvPr>
            <p:ph type="body" idx="1"/>
          </p:nvPr>
        </p:nvSpPr>
        <p:spPr bwMode="auto">
          <a:xfrm>
            <a:off x="134939" y="616744"/>
            <a:ext cx="8874125" cy="397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722314" y="4919663"/>
            <a:ext cx="2198687" cy="192360"/>
          </a:xfrm>
          <a:prstGeom prst="rect">
            <a:avLst/>
          </a:prstGeom>
        </p:spPr>
        <p:txBody>
          <a:bodyPr>
            <a:spAutoFit/>
          </a:bodyPr>
          <a:lstStyle/>
          <a:p>
            <a:pPr eaLnBrk="0" fontAlgn="auto" hangingPunct="0">
              <a:spcBef>
                <a:spcPct val="50000"/>
              </a:spcBef>
              <a:spcAft>
                <a:spcPts val="0"/>
              </a:spcAft>
              <a:defRPr/>
            </a:pPr>
            <a:r>
              <a:rPr lang="en-US" sz="650" dirty="0">
                <a:solidFill>
                  <a:schemeClr val="bg1">
                    <a:lumMod val="50000"/>
                  </a:schemeClr>
                </a:solidFill>
                <a:latin typeface="Arial"/>
                <a:ea typeface="+mn-ea"/>
                <a:cs typeface="Arial"/>
              </a:rPr>
              <a:t>COMPANY PROPRIETARY &amp; CONFIDENTIAL</a:t>
            </a:r>
          </a:p>
        </p:txBody>
      </p:sp>
      <p:cxnSp>
        <p:nvCxnSpPr>
          <p:cNvPr id="9" name="Straight Connector 8"/>
          <p:cNvCxnSpPr>
            <a:endCxn id="1030" idx="2"/>
          </p:cNvCxnSpPr>
          <p:nvPr/>
        </p:nvCxnSpPr>
        <p:spPr bwMode="auto">
          <a:xfrm flipV="1">
            <a:off x="1" y="4866085"/>
            <a:ext cx="7148513" cy="2381"/>
          </a:xfrm>
          <a:prstGeom prst="line">
            <a:avLst/>
          </a:prstGeom>
          <a:ln>
            <a:solidFill>
              <a:schemeClr val="accent2"/>
            </a:solidFill>
            <a:headEnd type="none" w="med" len="med"/>
            <a:tailEnd type="none" w="med" len="med"/>
          </a:ln>
          <a:extLst/>
        </p:spPr>
        <p:style>
          <a:lnRef idx="1">
            <a:schemeClr val="accent3"/>
          </a:lnRef>
          <a:fillRef idx="0">
            <a:schemeClr val="accent3"/>
          </a:fillRef>
          <a:effectRef idx="0">
            <a:schemeClr val="accent3"/>
          </a:effectRef>
          <a:fontRef idx="minor">
            <a:schemeClr val="tx1"/>
          </a:fontRef>
        </p:style>
      </p:cxnSp>
      <p:sp>
        <p:nvSpPr>
          <p:cNvPr id="1030" name="Oval 9"/>
          <p:cNvSpPr>
            <a:spLocks noChangeArrowheads="1"/>
          </p:cNvSpPr>
          <p:nvPr/>
        </p:nvSpPr>
        <p:spPr bwMode="auto">
          <a:xfrm>
            <a:off x="7148514" y="4848225"/>
            <a:ext cx="46037" cy="34529"/>
          </a:xfrm>
          <a:prstGeom prst="ellipse">
            <a:avLst/>
          </a:prstGeom>
          <a:solidFill>
            <a:schemeClr val="accent2"/>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pPr algn="ctr" defTabSz="914400"/>
            <a:endParaRPr lang="en-US" sz="5600">
              <a:solidFill>
                <a:schemeClr val="accent2"/>
              </a:solidFill>
              <a:latin typeface="Gill Sans" charset="0"/>
              <a:ea typeface="ヒラギノ角ゴ ProN W3" charset="0"/>
              <a:cs typeface="ヒラギノ角ゴ ProN W3" charset="0"/>
              <a:sym typeface="Gill Sans" charset="0"/>
            </a:endParaRPr>
          </a:p>
        </p:txBody>
      </p:sp>
      <p:sp>
        <p:nvSpPr>
          <p:cNvPr id="1031" name="Oval 10"/>
          <p:cNvSpPr>
            <a:spLocks noChangeArrowheads="1"/>
          </p:cNvSpPr>
          <p:nvPr/>
        </p:nvSpPr>
        <p:spPr bwMode="auto">
          <a:xfrm>
            <a:off x="8672514" y="4848225"/>
            <a:ext cx="46037" cy="34529"/>
          </a:xfrm>
          <a:prstGeom prst="ellipse">
            <a:avLst/>
          </a:prstGeom>
          <a:solidFill>
            <a:schemeClr val="accent2"/>
          </a:solidFill>
          <a:ln>
            <a:noFill/>
          </a:ln>
          <a:extLst>
            <a:ext uri="{91240B29-F687-4F45-9708-019B960494DF}">
              <a14:hiddenLine xmlns:a14="http://schemas.microsoft.com/office/drawing/2010/main" w="25400">
                <a:solidFill>
                  <a:srgbClr val="000000"/>
                </a:solidFill>
                <a:round/>
                <a:headEnd/>
                <a:tailEnd/>
              </a14:hiddenLine>
            </a:ext>
          </a:extLst>
        </p:spPr>
        <p:txBody>
          <a:bodyPr/>
          <a:lstStyle/>
          <a:p>
            <a:pPr algn="ctr" defTabSz="914400"/>
            <a:endParaRPr lang="en-US" sz="5600">
              <a:solidFill>
                <a:schemeClr val="accent2"/>
              </a:solidFill>
              <a:latin typeface="Gill Sans" charset="0"/>
              <a:ea typeface="ヒラギノ角ゴ ProN W3" charset="0"/>
              <a:cs typeface="ヒラギノ角ゴ ProN W3" charset="0"/>
              <a:sym typeface="Gill Sans" charset="0"/>
            </a:endParaRPr>
          </a:p>
        </p:txBody>
      </p:sp>
      <p:cxnSp>
        <p:nvCxnSpPr>
          <p:cNvPr id="12" name="Straight Connector 11"/>
          <p:cNvCxnSpPr/>
          <p:nvPr/>
        </p:nvCxnSpPr>
        <p:spPr bwMode="auto">
          <a:xfrm>
            <a:off x="8705850" y="4868466"/>
            <a:ext cx="438150" cy="0"/>
          </a:xfrm>
          <a:prstGeom prst="line">
            <a:avLst/>
          </a:prstGeom>
          <a:ln>
            <a:solidFill>
              <a:schemeClr val="accent2"/>
            </a:solidFill>
            <a:headEnd type="none" w="med" len="med"/>
            <a:tailEnd type="none" w="med" len="med"/>
          </a:ln>
          <a:extLst/>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bwMode="auto">
          <a:xfrm>
            <a:off x="0" y="490538"/>
            <a:ext cx="9144000" cy="0"/>
          </a:xfrm>
          <a:prstGeom prst="line">
            <a:avLst/>
          </a:prstGeom>
          <a:ln>
            <a:solidFill>
              <a:schemeClr val="accent2"/>
            </a:solidFill>
            <a:headEnd type="none" w="med" len="med"/>
            <a:tailEnd type="none" w="med" len="med"/>
          </a:ln>
          <a:extLst/>
        </p:spPr>
        <p:style>
          <a:lnRef idx="1">
            <a:schemeClr val="accent3"/>
          </a:lnRef>
          <a:fillRef idx="0">
            <a:schemeClr val="accent3"/>
          </a:fillRef>
          <a:effectRef idx="0">
            <a:schemeClr val="accent3"/>
          </a:effectRef>
          <a:fontRef idx="minor">
            <a:schemeClr val="tx1"/>
          </a:fontRef>
        </p:style>
      </p:cxnSp>
      <p:pic>
        <p:nvPicPr>
          <p:cNvPr id="1034" name="Picture 2"/>
          <p:cNvPicPr>
            <a:picLocks noChangeAspect="1"/>
          </p:cNvPicPr>
          <p:nvPr/>
        </p:nvPicPr>
        <p:blipFill>
          <a:blip r:embed="rId14">
            <a:extLst>
              <a:ext uri="{28A0092B-C50C-407E-A947-70E740481C1C}">
                <a14:useLocalDpi xmlns:a14="http://schemas.microsoft.com/office/drawing/2010/main" val="0"/>
              </a:ext>
            </a:extLst>
          </a:blip>
          <a:srcRect b="20624"/>
          <a:stretch>
            <a:fillRect/>
          </a:stretch>
        </p:blipFill>
        <p:spPr bwMode="auto">
          <a:xfrm>
            <a:off x="7215189" y="4686300"/>
            <a:ext cx="1443037" cy="2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a:xfrm>
            <a:off x="303213" y="4886325"/>
            <a:ext cx="322262" cy="188119"/>
          </a:xfrm>
          <a:prstGeom prst="rect">
            <a:avLst/>
          </a:prstGeom>
        </p:spPr>
        <p:txBody>
          <a:bodyPr vert="horz" lIns="91440" tIns="45720" rIns="91440" bIns="45720" rtlCol="0" anchor="ctr"/>
          <a:lstStyle>
            <a:lvl1pPr algn="ctr">
              <a:defRPr sz="800" b="1" smtClean="0">
                <a:solidFill>
                  <a:schemeClr val="bg1">
                    <a:lumMod val="75000"/>
                  </a:schemeClr>
                </a:solidFill>
                <a:latin typeface="Arial"/>
                <a:cs typeface="Arial"/>
              </a:defRPr>
            </a:lvl1pPr>
          </a:lstStyle>
          <a:p>
            <a:pPr>
              <a:defRPr/>
            </a:pPr>
            <a:fld id="{796913FC-7A02-CF47-98AD-41845E686779}" type="slidenum">
              <a:rPr lang="en-US"/>
              <a:pPr>
                <a:defRPr/>
              </a:pPr>
              <a:t>‹#›</a:t>
            </a:fld>
            <a:endParaRPr lang="en-US" dirty="0"/>
          </a:p>
        </p:txBody>
      </p:sp>
      <p:grpSp>
        <p:nvGrpSpPr>
          <p:cNvPr id="1036" name="Group 3"/>
          <p:cNvGrpSpPr>
            <a:grpSpLocks/>
          </p:cNvGrpSpPr>
          <p:nvPr/>
        </p:nvGrpSpPr>
        <p:grpSpPr bwMode="auto">
          <a:xfrm>
            <a:off x="247651" y="4945857"/>
            <a:ext cx="442913" cy="94060"/>
            <a:chOff x="0" y="43"/>
            <a:chExt cx="744" cy="209"/>
          </a:xfrm>
        </p:grpSpPr>
        <p:grpSp>
          <p:nvGrpSpPr>
            <p:cNvPr id="1037" name="Group 4"/>
            <p:cNvGrpSpPr>
              <a:grpSpLocks/>
            </p:cNvGrpSpPr>
            <p:nvPr/>
          </p:nvGrpSpPr>
          <p:grpSpPr bwMode="auto">
            <a:xfrm>
              <a:off x="536" y="44"/>
              <a:ext cx="208" cy="208"/>
              <a:chOff x="0" y="0"/>
              <a:chExt cx="208" cy="208"/>
            </a:xfrm>
          </p:grpSpPr>
          <p:sp>
            <p:nvSpPr>
              <p:cNvPr id="1041" name="Oval 5">
                <a:hlinkClick r:id="" action="ppaction://hlinkshowjump?jump=nextslide"/>
              </p:cNvPr>
              <p:cNvSpPr>
                <a:spLocks/>
              </p:cNvSpPr>
              <p:nvPr/>
            </p:nvSpPr>
            <p:spPr bwMode="auto">
              <a:xfrm>
                <a:off x="0" y="0"/>
                <a:ext cx="208" cy="208"/>
              </a:xfrm>
              <a:prstGeom prst="ellipse">
                <a:avLst/>
              </a:prstGeom>
              <a:noFill/>
              <a:ln w="19050">
                <a:solidFill>
                  <a:srgbClr val="B3B3B3"/>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a:p>
            </p:txBody>
          </p:sp>
          <p:sp>
            <p:nvSpPr>
              <p:cNvPr id="1042" name="AutoShape 6">
                <a:hlinkClick r:id="" action="ppaction://hlinkshowjump?jump=nextslide"/>
              </p:cNvPr>
              <p:cNvSpPr>
                <a:spLocks/>
              </p:cNvSpPr>
              <p:nvPr/>
            </p:nvSpPr>
            <p:spPr bwMode="auto">
              <a:xfrm rot="5400000">
                <a:off x="65" y="68"/>
                <a:ext cx="106" cy="68"/>
              </a:xfrm>
              <a:prstGeom prst="triangle">
                <a:avLst>
                  <a:gd name="adj" fmla="val 50000"/>
                </a:avLst>
              </a:prstGeom>
              <a:solidFill>
                <a:srgbClr val="CDCDCD"/>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800"/>
              </a:p>
            </p:txBody>
          </p:sp>
        </p:grpSp>
        <p:grpSp>
          <p:nvGrpSpPr>
            <p:cNvPr id="1038" name="Group 7"/>
            <p:cNvGrpSpPr>
              <a:grpSpLocks/>
            </p:cNvGrpSpPr>
            <p:nvPr/>
          </p:nvGrpSpPr>
          <p:grpSpPr bwMode="auto">
            <a:xfrm rot="10800000">
              <a:off x="0" y="43"/>
              <a:ext cx="208" cy="209"/>
              <a:chOff x="0" y="0"/>
              <a:chExt cx="208" cy="208"/>
            </a:xfrm>
          </p:grpSpPr>
          <p:sp>
            <p:nvSpPr>
              <p:cNvPr id="1039" name="Oval 7">
                <a:hlinkClick r:id="" action="ppaction://hlinkshowjump?jump=previousslide"/>
              </p:cNvPr>
              <p:cNvSpPr>
                <a:spLocks/>
              </p:cNvSpPr>
              <p:nvPr/>
            </p:nvSpPr>
            <p:spPr bwMode="auto">
              <a:xfrm>
                <a:off x="0" y="0"/>
                <a:ext cx="208" cy="208"/>
              </a:xfrm>
              <a:prstGeom prst="ellipse">
                <a:avLst/>
              </a:prstGeom>
              <a:noFill/>
              <a:ln w="19050">
                <a:solidFill>
                  <a:srgbClr val="B3B3B3"/>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a:p>
            </p:txBody>
          </p:sp>
          <p:sp>
            <p:nvSpPr>
              <p:cNvPr id="1040" name="AutoShape 9">
                <a:hlinkClick r:id="" action="ppaction://hlinkshowjump?jump=previousslide"/>
              </p:cNvPr>
              <p:cNvSpPr>
                <a:spLocks/>
              </p:cNvSpPr>
              <p:nvPr/>
            </p:nvSpPr>
            <p:spPr bwMode="auto">
              <a:xfrm rot="5400000">
                <a:off x="65" y="68"/>
                <a:ext cx="106" cy="68"/>
              </a:xfrm>
              <a:prstGeom prst="triangle">
                <a:avLst>
                  <a:gd name="adj" fmla="val 50000"/>
                </a:avLst>
              </a:prstGeom>
              <a:solidFill>
                <a:srgbClr val="CDCDCD"/>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1800"/>
              </a:p>
            </p:txBody>
          </p:sp>
        </p:grpSp>
      </p:gr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6" r:id="rId8"/>
    <p:sldLayoutId id="2147483682" r:id="rId9"/>
    <p:sldLayoutId id="2147483683" r:id="rId10"/>
    <p:sldLayoutId id="2147483684" r:id="rId11"/>
    <p:sldLayoutId id="2147483685" r:id="rId12"/>
  </p:sldLayoutIdLst>
  <p:hf hdr="0" ftr="0" dt="0"/>
  <p:txStyles>
    <p:titleStyle>
      <a:lvl1pPr marL="273050" indent="-273050" algn="l" defTabSz="457200" rtl="0" eaLnBrk="1" fontAlgn="base" hangingPunct="1">
        <a:spcBef>
          <a:spcPct val="0"/>
        </a:spcBef>
        <a:spcAft>
          <a:spcPct val="0"/>
        </a:spcAft>
        <a:defRPr sz="3200" b="1" kern="1200">
          <a:solidFill>
            <a:schemeClr val="tx1"/>
          </a:solidFill>
          <a:latin typeface="Calibri"/>
          <a:ea typeface="ＭＳ Ｐゴシック" charset="0"/>
          <a:cs typeface="Calibri"/>
        </a:defRPr>
      </a:lvl1pPr>
      <a:lvl2pPr marL="273050" indent="-273050" algn="l" defTabSz="457200" rtl="0" eaLnBrk="1" fontAlgn="base" hangingPunct="1">
        <a:spcBef>
          <a:spcPct val="0"/>
        </a:spcBef>
        <a:spcAft>
          <a:spcPct val="0"/>
        </a:spcAft>
        <a:defRPr sz="3200" b="1">
          <a:solidFill>
            <a:schemeClr val="tx1"/>
          </a:solidFill>
          <a:latin typeface="Calibri" charset="0"/>
          <a:ea typeface="ＭＳ Ｐゴシック" charset="0"/>
        </a:defRPr>
      </a:lvl2pPr>
      <a:lvl3pPr marL="273050" indent="-273050" algn="l" defTabSz="457200" rtl="0" eaLnBrk="1" fontAlgn="base" hangingPunct="1">
        <a:spcBef>
          <a:spcPct val="0"/>
        </a:spcBef>
        <a:spcAft>
          <a:spcPct val="0"/>
        </a:spcAft>
        <a:defRPr sz="3200" b="1">
          <a:solidFill>
            <a:schemeClr val="tx1"/>
          </a:solidFill>
          <a:latin typeface="Calibri" charset="0"/>
          <a:ea typeface="ＭＳ Ｐゴシック" charset="0"/>
        </a:defRPr>
      </a:lvl3pPr>
      <a:lvl4pPr marL="273050" indent="-273050" algn="l" defTabSz="457200" rtl="0" eaLnBrk="1" fontAlgn="base" hangingPunct="1">
        <a:spcBef>
          <a:spcPct val="0"/>
        </a:spcBef>
        <a:spcAft>
          <a:spcPct val="0"/>
        </a:spcAft>
        <a:defRPr sz="3200" b="1">
          <a:solidFill>
            <a:schemeClr val="tx1"/>
          </a:solidFill>
          <a:latin typeface="Calibri" charset="0"/>
          <a:ea typeface="ＭＳ Ｐゴシック" charset="0"/>
        </a:defRPr>
      </a:lvl4pPr>
      <a:lvl5pPr marL="273050" indent="-273050" algn="l" defTabSz="457200" rtl="0" eaLnBrk="1" fontAlgn="base" hangingPunct="1">
        <a:spcBef>
          <a:spcPct val="0"/>
        </a:spcBef>
        <a:spcAft>
          <a:spcPct val="0"/>
        </a:spcAft>
        <a:defRPr sz="3200" b="1">
          <a:solidFill>
            <a:schemeClr val="tx1"/>
          </a:solidFill>
          <a:latin typeface="Calibri"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Geneva"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Geneva"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Geneva"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Genev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Calibri"/>
          <a:ea typeface="ＭＳ Ｐゴシック" charset="0"/>
          <a:cs typeface="Calibri"/>
        </a:defRPr>
      </a:lvl1pPr>
      <a:lvl2pPr marL="742950" indent="-285750" algn="l" defTabSz="457200" rtl="0" eaLnBrk="1" fontAlgn="base" hangingPunct="1">
        <a:spcBef>
          <a:spcPct val="20000"/>
        </a:spcBef>
        <a:spcAft>
          <a:spcPct val="0"/>
        </a:spcAft>
        <a:buFont typeface="Lucida Grande" charset="0"/>
        <a:buChar char="–"/>
        <a:defRPr sz="2600" kern="1200">
          <a:solidFill>
            <a:schemeClr val="tx1"/>
          </a:solidFill>
          <a:latin typeface="Calibri"/>
          <a:ea typeface="ＭＳ Ｐゴシック" charset="0"/>
          <a:cs typeface="Calibri"/>
        </a:defRPr>
      </a:lvl2pPr>
      <a:lvl3pPr marL="1143000" indent="-228600" algn="l" defTabSz="457200" rtl="0" eaLnBrk="1" fontAlgn="base" hangingPunct="1">
        <a:spcBef>
          <a:spcPct val="20000"/>
        </a:spcBef>
        <a:spcAft>
          <a:spcPct val="0"/>
        </a:spcAft>
        <a:buSzPct val="50000"/>
        <a:buFont typeface="Wingdings" charset="0"/>
        <a:buChar char="u"/>
        <a:defRPr sz="2400" kern="1200">
          <a:solidFill>
            <a:schemeClr val="tx1"/>
          </a:solidFill>
          <a:latin typeface="Calibri"/>
          <a:ea typeface="ＭＳ Ｐゴシック" charset="0"/>
          <a:cs typeface="Calibri"/>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libri"/>
          <a:ea typeface="ＭＳ Ｐゴシック" charset="0"/>
          <a:cs typeface="Calibri"/>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libri"/>
          <a:ea typeface="ＭＳ Ｐゴシック"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545AFCF-8F87-0040-91F9-877A29D51425}"/>
              </a:ext>
            </a:extLst>
          </p:cNvPr>
          <p:cNvGrpSpPr/>
          <p:nvPr/>
        </p:nvGrpSpPr>
        <p:grpSpPr>
          <a:xfrm>
            <a:off x="0" y="24064"/>
            <a:ext cx="9189368" cy="5584252"/>
            <a:chOff x="0" y="32086"/>
            <a:chExt cx="12252490" cy="7445668"/>
          </a:xfrm>
        </p:grpSpPr>
        <p:sp>
          <p:nvSpPr>
            <p:cNvPr id="8" name="Rectangle 7"/>
            <p:cNvSpPr/>
            <p:nvPr/>
          </p:nvSpPr>
          <p:spPr bwMode="auto">
            <a:xfrm>
              <a:off x="0" y="32086"/>
              <a:ext cx="12202583" cy="6857999"/>
            </a:xfrm>
            <a:prstGeom prst="rect">
              <a:avLst/>
            </a:prstGeom>
            <a:gradFill flip="none" rotWithShape="1">
              <a:gsLst>
                <a:gs pos="77000">
                  <a:schemeClr val="accent2"/>
                </a:gs>
                <a:gs pos="31000">
                  <a:srgbClr val="FFD478"/>
                </a:gs>
              </a:gsLst>
              <a:lin ang="16200000" scaled="0"/>
              <a:tileRect/>
            </a:gradFill>
            <a:ln w="25400"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sz="5600" dirty="0">
                <a:solidFill>
                  <a:srgbClr val="000000"/>
                </a:solidFill>
                <a:latin typeface="Gill Sans" charset="0"/>
                <a:ea typeface="ヒラギノ角ゴ ProN W3" charset="0"/>
                <a:cs typeface="ヒラギノ角ゴ ProN W3" charset="0"/>
                <a:sym typeface="Gill Sans" charset="0"/>
              </a:endParaRPr>
            </a:p>
          </p:txBody>
        </p:sp>
        <p:pic>
          <p:nvPicPr>
            <p:cNvPr id="3076" name="Picture 8" descr="boston_skyline2.png"/>
            <p:cNvPicPr>
              <a:picLocks/>
            </p:cNvPicPr>
            <p:nvPr/>
          </p:nvPicPr>
          <p:blipFill rotWithShape="1">
            <a:blip r:embed="rId3" cstate="screen">
              <a:extLst>
                <a:ext uri="{28A0092B-C50C-407E-A947-70E740481C1C}">
                  <a14:useLocalDpi xmlns:a14="http://schemas.microsoft.com/office/drawing/2010/main"/>
                </a:ext>
              </a:extLst>
            </a:blip>
            <a:srcRect l="-3" r="-175"/>
            <a:stretch/>
          </p:blipFill>
          <p:spPr bwMode="auto">
            <a:xfrm>
              <a:off x="11806" y="3054105"/>
              <a:ext cx="12240684" cy="442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xmlns="" id="{647552FB-728C-5D43-9AEC-950C9A166E4D}"/>
                </a:ext>
              </a:extLst>
            </p:cNvPr>
            <p:cNvGrpSpPr/>
            <p:nvPr/>
          </p:nvGrpSpPr>
          <p:grpSpPr>
            <a:xfrm>
              <a:off x="19036" y="1575778"/>
              <a:ext cx="12192001" cy="1014559"/>
              <a:chOff x="19036" y="1575778"/>
              <a:chExt cx="12192001" cy="1014559"/>
            </a:xfrm>
          </p:grpSpPr>
          <p:sp>
            <p:nvSpPr>
              <p:cNvPr id="3074" name="Rectangle 3"/>
              <p:cNvSpPr>
                <a:spLocks/>
              </p:cNvSpPr>
              <p:nvPr/>
            </p:nvSpPr>
            <p:spPr bwMode="auto">
              <a:xfrm>
                <a:off x="19036" y="2064350"/>
                <a:ext cx="12192001" cy="5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defTabSz="457189"/>
                <a:r>
                  <a:rPr lang="en-US" sz="1500" i="1" dirty="0">
                    <a:solidFill>
                      <a:prstClr val="white"/>
                    </a:solidFill>
                    <a:effectLst>
                      <a:outerShdw blurRad="50800" dist="38100" dir="2700000" algn="tl" rotWithShape="0">
                        <a:srgbClr val="000000">
                          <a:alpha val="43000"/>
                        </a:srgbClr>
                      </a:outerShdw>
                    </a:effectLst>
                    <a:cs typeface="Calibri"/>
                    <a:sym typeface="Bebas Neue" charset="0"/>
                  </a:rPr>
                  <a:t>Leading Network Transformation</a:t>
                </a:r>
              </a:p>
            </p:txBody>
          </p:sp>
          <p:sp>
            <p:nvSpPr>
              <p:cNvPr id="5" name="Line 5"/>
              <p:cNvSpPr>
                <a:spLocks noChangeShapeType="1"/>
              </p:cNvSpPr>
              <p:nvPr/>
            </p:nvSpPr>
            <p:spPr bwMode="auto">
              <a:xfrm>
                <a:off x="4379616" y="2064350"/>
                <a:ext cx="3470842" cy="1"/>
              </a:xfrm>
              <a:prstGeom prst="line">
                <a:avLst/>
              </a:prstGeom>
              <a:noFill/>
              <a:ln w="1270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189">
                  <a:defRPr/>
                </a:pPr>
                <a:endParaRPr lang="en-US" sz="1800" dirty="0">
                  <a:ln>
                    <a:solidFill>
                      <a:srgbClr val="BCE4FA"/>
                    </a:solidFill>
                  </a:ln>
                  <a:solidFill>
                    <a:prstClr val="black"/>
                  </a:solidFill>
                </a:endParaRPr>
              </a:p>
            </p:txBody>
          </p:sp>
          <p:pic>
            <p:nvPicPr>
              <p:cNvPr id="7" name="Picture 2"/>
              <p:cNvPicPr>
                <a:picLocks noChangeAspect="1"/>
              </p:cNvPicPr>
              <p:nvPr/>
            </p:nvPicPr>
            <p:blipFill rotWithShape="1">
              <a:blip r:embed="rId4" cstate="screen">
                <a:extLst>
                  <a:ext uri="{28A0092B-C50C-407E-A947-70E740481C1C}">
                    <a14:useLocalDpi xmlns:a14="http://schemas.microsoft.com/office/drawing/2010/main"/>
                  </a:ext>
                </a:extLst>
              </a:blip>
              <a:srcRect b="34914"/>
              <a:stretch/>
            </p:blipFill>
            <p:spPr bwMode="auto">
              <a:xfrm>
                <a:off x="4379616" y="1575778"/>
                <a:ext cx="3470843" cy="465808"/>
              </a:xfrm>
              <a:prstGeom prst="rect">
                <a:avLst/>
              </a:prstGeom>
              <a:noFill/>
              <a:ln>
                <a:noFill/>
              </a:ln>
              <a:effectLst>
                <a:outerShdw blurRad="50800" dist="38100" dir="2700000" algn="tl" rotWithShape="0">
                  <a:srgbClr val="000000">
                    <a:alpha val="2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xmlns="" id="{89414B58-C586-E048-A31B-A865885EE8BB}"/>
                </a:ext>
              </a:extLst>
            </p:cNvPr>
            <p:cNvSpPr/>
            <p:nvPr/>
          </p:nvSpPr>
          <p:spPr>
            <a:xfrm>
              <a:off x="2494420" y="2376274"/>
              <a:ext cx="7275456" cy="1600438"/>
            </a:xfrm>
            <a:prstGeom prst="rect">
              <a:avLst/>
            </a:prstGeom>
          </p:spPr>
          <p:txBody>
            <a:bodyPr wrap="square">
              <a:spAutoFit/>
            </a:bodyPr>
            <a:lstStyle/>
            <a:p>
              <a:pPr algn="ctr" defTabSz="457189"/>
              <a:r>
                <a:rPr lang="en-US" b="1" i="1" dirty="0">
                  <a:solidFill>
                    <a:prstClr val="white"/>
                  </a:solidFill>
                  <a:effectLst>
                    <a:outerShdw blurRad="50800" dist="38100" dir="2700000" algn="tl" rotWithShape="0">
                      <a:srgbClr val="000000">
                        <a:alpha val="43000"/>
                      </a:srgbClr>
                    </a:outerShdw>
                  </a:effectLst>
                  <a:cs typeface="Calibri"/>
                  <a:sym typeface="Bebas Neue" charset="0"/>
                </a:rPr>
                <a:t>Timing &amp; Sync Challenges in Cloud Based RAN Implementations(</a:t>
              </a:r>
              <a:r>
                <a:rPr lang="en-US" b="1" i="1" dirty="0" err="1">
                  <a:solidFill>
                    <a:prstClr val="white"/>
                  </a:solidFill>
                  <a:effectLst>
                    <a:outerShdw blurRad="50800" dist="38100" dir="2700000" algn="tl" rotWithShape="0">
                      <a:srgbClr val="000000">
                        <a:alpha val="43000"/>
                      </a:srgbClr>
                    </a:outerShdw>
                  </a:effectLst>
                  <a:cs typeface="Calibri"/>
                  <a:sym typeface="Bebas Neue" charset="0"/>
                </a:rPr>
                <a:t>vRAN</a:t>
              </a:r>
              <a:r>
                <a:rPr lang="en-US" b="1" i="1" dirty="0">
                  <a:solidFill>
                    <a:prstClr val="white"/>
                  </a:solidFill>
                  <a:effectLst>
                    <a:outerShdw blurRad="50800" dist="38100" dir="2700000" algn="tl" rotWithShape="0">
                      <a:srgbClr val="000000">
                        <a:alpha val="43000"/>
                      </a:srgbClr>
                    </a:outerShdw>
                  </a:effectLst>
                  <a:cs typeface="Calibri"/>
                  <a:sym typeface="Bebas Neue" charset="0"/>
                </a:rPr>
                <a:t>).</a:t>
              </a:r>
              <a:endParaRPr lang="en-US" b="1" i="1" dirty="0" smtClean="0">
                <a:solidFill>
                  <a:prstClr val="white"/>
                </a:solidFill>
                <a:effectLst>
                  <a:outerShdw blurRad="50800" dist="38100" dir="2700000" algn="tl" rotWithShape="0">
                    <a:srgbClr val="000000">
                      <a:alpha val="43000"/>
                    </a:srgbClr>
                  </a:outerShdw>
                </a:effectLst>
                <a:cs typeface="Calibri"/>
                <a:sym typeface="Bebas Neue" charset="0"/>
              </a:endParaRPr>
            </a:p>
            <a:p>
              <a:pPr algn="ctr" defTabSz="457189"/>
              <a:r>
                <a:rPr lang="en-US" b="1" i="1" dirty="0" smtClean="0">
                  <a:solidFill>
                    <a:prstClr val="white"/>
                  </a:solidFill>
                  <a:effectLst>
                    <a:outerShdw blurRad="50800" dist="38100" dir="2700000" algn="tl" rotWithShape="0">
                      <a:srgbClr val="000000">
                        <a:alpha val="43000"/>
                      </a:srgbClr>
                    </a:outerShdw>
                  </a:effectLst>
                  <a:cs typeface="Calibri"/>
                  <a:sym typeface="Bebas Neue" charset="0"/>
                </a:rPr>
                <a:t>27</a:t>
              </a:r>
              <a:r>
                <a:rPr lang="en-US" b="1" i="1" baseline="30000" dirty="0" smtClean="0">
                  <a:solidFill>
                    <a:prstClr val="white"/>
                  </a:solidFill>
                  <a:effectLst>
                    <a:outerShdw blurRad="50800" dist="38100" dir="2700000" algn="tl" rotWithShape="0">
                      <a:srgbClr val="000000">
                        <a:alpha val="43000"/>
                      </a:srgbClr>
                    </a:outerShdw>
                  </a:effectLst>
                  <a:cs typeface="Calibri"/>
                  <a:sym typeface="Bebas Neue" charset="0"/>
                </a:rPr>
                <a:t>st</a:t>
              </a:r>
              <a:r>
                <a:rPr lang="en-US" b="1" i="1" dirty="0" smtClean="0">
                  <a:solidFill>
                    <a:prstClr val="white"/>
                  </a:solidFill>
                  <a:effectLst>
                    <a:outerShdw blurRad="50800" dist="38100" dir="2700000" algn="tl" rotWithShape="0">
                      <a:srgbClr val="000000">
                        <a:alpha val="43000"/>
                      </a:srgbClr>
                    </a:outerShdw>
                  </a:effectLst>
                  <a:cs typeface="Calibri"/>
                  <a:sym typeface="Bebas Neue" charset="0"/>
                </a:rPr>
                <a:t> </a:t>
              </a:r>
              <a:r>
                <a:rPr lang="en-US" b="1" i="1" dirty="0" smtClean="0">
                  <a:solidFill>
                    <a:prstClr val="white"/>
                  </a:solidFill>
                  <a:effectLst>
                    <a:outerShdw blurRad="50800" dist="38100" dir="2700000" algn="tl" rotWithShape="0">
                      <a:srgbClr val="000000">
                        <a:alpha val="43000"/>
                      </a:srgbClr>
                    </a:outerShdw>
                  </a:effectLst>
                  <a:cs typeface="Calibri"/>
                  <a:sym typeface="Bebas Neue" charset="0"/>
                </a:rPr>
                <a:t>October, 2020</a:t>
              </a:r>
            </a:p>
          </p:txBody>
        </p:sp>
      </p:grpSp>
    </p:spTree>
    <p:extLst>
      <p:ext uri="{BB962C8B-B14F-4D97-AF65-F5344CB8AC3E}">
        <p14:creationId xmlns:p14="http://schemas.microsoft.com/office/powerpoint/2010/main" val="163116152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normAutofit/>
          </a:bodyPr>
          <a:lstStyle/>
          <a:p>
            <a:pPr>
              <a:buFont typeface="Wingdings" panose="05000000000000000000" pitchFamily="2" charset="2"/>
              <a:buChar char="Ø"/>
            </a:pPr>
            <a:r>
              <a:rPr lang="en-US" sz="1600" dirty="0" smtClean="0"/>
              <a:t>Time Alignment Error between any two radio ports across RUs need to be within the 3GPP specified limit for a chosen Air Interface Target. </a:t>
            </a:r>
          </a:p>
          <a:p>
            <a:pPr>
              <a:buFont typeface="Wingdings" panose="05000000000000000000" pitchFamily="2" charset="2"/>
              <a:buChar char="Ø"/>
            </a:pPr>
            <a:r>
              <a:rPr lang="en-US" sz="1600" dirty="0" smtClean="0"/>
              <a:t>RUs with GNSS based sync shall be compliant to G.8272 Class-A/Class B compliant with TE +/-100ns, +/- 40ns.</a:t>
            </a:r>
          </a:p>
          <a:p>
            <a:pPr>
              <a:buFont typeface="Wingdings" panose="05000000000000000000" pitchFamily="2" charset="2"/>
              <a:buChar char="Ø"/>
            </a:pPr>
            <a:r>
              <a:rPr lang="en-US" sz="1600" dirty="0" smtClean="0"/>
              <a:t>Certain Air Interface targets like MIMO needs TAE between radio ports of RUs  to be as low as 65ns.</a:t>
            </a:r>
          </a:p>
          <a:p>
            <a:pPr>
              <a:buFont typeface="Wingdings" panose="05000000000000000000" pitchFamily="2" charset="2"/>
              <a:buChar char="Ø"/>
            </a:pPr>
            <a:r>
              <a:rPr lang="en-US" sz="1600" dirty="0" smtClean="0"/>
              <a:t>Challenge to maintain the TAE within the specified limit with GNSS based sync at all times.</a:t>
            </a:r>
          </a:p>
          <a:p>
            <a:pPr>
              <a:buFont typeface="Wingdings" panose="05000000000000000000" pitchFamily="2" charset="2"/>
              <a:buChar char="Ø"/>
            </a:pPr>
            <a:r>
              <a:rPr lang="en-US" sz="1600" dirty="0" smtClean="0"/>
              <a:t>Need highly accurate GNSS receivers with Time Error as low as possible down to 5ns.</a:t>
            </a:r>
          </a:p>
          <a:p>
            <a:pPr marL="0" indent="0">
              <a:buNone/>
            </a:pPr>
            <a:endParaRPr lang="en-IN" sz="1600" dirty="0"/>
          </a:p>
        </p:txBody>
      </p:sp>
      <p:sp>
        <p:nvSpPr>
          <p:cNvPr id="33" name="Text Placeholder 32"/>
          <p:cNvSpPr>
            <a:spLocks noGrp="1"/>
          </p:cNvSpPr>
          <p:nvPr>
            <p:ph type="body" sz="half" idx="2"/>
          </p:nvPr>
        </p:nvSpPr>
        <p:spPr>
          <a:xfrm>
            <a:off x="64370" y="552203"/>
            <a:ext cx="3118218" cy="3888352"/>
          </a:xfrm>
        </p:spPr>
        <p:txBody>
          <a:bodyPr/>
          <a:lstStyle/>
          <a:p>
            <a:endParaRPr lang="en-IN" dirty="0"/>
          </a:p>
        </p:txBody>
      </p:sp>
      <p:sp>
        <p:nvSpPr>
          <p:cNvPr id="34" name="Text Placeholder 33"/>
          <p:cNvSpPr>
            <a:spLocks noGrp="1"/>
          </p:cNvSpPr>
          <p:nvPr>
            <p:ph type="body" sz="quarter" idx="10"/>
          </p:nvPr>
        </p:nvSpPr>
        <p:spPr/>
        <p:txBody>
          <a:bodyPr>
            <a:normAutofit fontScale="92500" lnSpcReduction="20000"/>
          </a:bodyPr>
          <a:lstStyle/>
          <a:p>
            <a:r>
              <a:rPr lang="en-US" dirty="0" smtClean="0"/>
              <a:t>TAE between Radio Ports across </a:t>
            </a:r>
            <a:r>
              <a:rPr lang="en-US" dirty="0" err="1" smtClean="0"/>
              <a:t>RUs.</a:t>
            </a:r>
            <a:endParaRPr lang="en-IN" dirty="0"/>
          </a:p>
        </p:txBody>
      </p:sp>
      <p:sp>
        <p:nvSpPr>
          <p:cNvPr id="3" name="Slide Number Placeholder 2"/>
          <p:cNvSpPr>
            <a:spLocks noGrp="1"/>
          </p:cNvSpPr>
          <p:nvPr>
            <p:ph type="sldNum" sz="quarter" idx="11"/>
          </p:nvPr>
        </p:nvSpPr>
        <p:spPr/>
        <p:txBody>
          <a:bodyPr/>
          <a:lstStyle/>
          <a:p>
            <a:pPr>
              <a:defRPr/>
            </a:pPr>
            <a:fld id="{A66D4279-CFA2-6248-93AE-98B795A90FCC}" type="slidenum">
              <a:rPr lang="en-US" smtClean="0"/>
              <a:pPr>
                <a:defRPr/>
              </a:pPr>
              <a:t>10</a:t>
            </a:fld>
            <a:endParaRPr lang="en-US" dirty="0"/>
          </a:p>
        </p:txBody>
      </p:sp>
      <p:sp>
        <p:nvSpPr>
          <p:cNvPr id="2" name="Rectangle 1"/>
          <p:cNvSpPr/>
          <p:nvPr/>
        </p:nvSpPr>
        <p:spPr>
          <a:xfrm>
            <a:off x="41564" y="1659749"/>
            <a:ext cx="451262" cy="112167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DU</a:t>
            </a:r>
            <a:endParaRPr lang="en-IN" sz="900" dirty="0" err="1" smtClean="0">
              <a:solidFill>
                <a:schemeClr val="bg1"/>
              </a:solidFill>
              <a:latin typeface="Geneva"/>
              <a:cs typeface="Geneva"/>
            </a:endParaRPr>
          </a:p>
        </p:txBody>
      </p:sp>
      <p:sp>
        <p:nvSpPr>
          <p:cNvPr id="7" name="Rectangle 6"/>
          <p:cNvSpPr/>
          <p:nvPr/>
        </p:nvSpPr>
        <p:spPr>
          <a:xfrm>
            <a:off x="1411185" y="2509003"/>
            <a:ext cx="437408" cy="689859"/>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RU2</a:t>
            </a:r>
            <a:endParaRPr lang="en-IN" sz="900" dirty="0" err="1" smtClean="0">
              <a:solidFill>
                <a:schemeClr val="bg1"/>
              </a:solidFill>
              <a:latin typeface="Geneva"/>
              <a:cs typeface="Geneva"/>
            </a:endParaRPr>
          </a:p>
        </p:txBody>
      </p:sp>
      <p:sp>
        <p:nvSpPr>
          <p:cNvPr id="8" name="Rectangle 7"/>
          <p:cNvSpPr/>
          <p:nvPr/>
        </p:nvSpPr>
        <p:spPr>
          <a:xfrm>
            <a:off x="1408215" y="1299258"/>
            <a:ext cx="437408" cy="66818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RU1</a:t>
            </a:r>
            <a:endParaRPr lang="en-IN" sz="900" dirty="0" err="1" smtClean="0">
              <a:solidFill>
                <a:schemeClr val="bg1"/>
              </a:solidFill>
              <a:latin typeface="Geneva"/>
              <a:cs typeface="Genev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934191"/>
            <a:ext cx="363447" cy="36506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1438992"/>
            <a:ext cx="363447" cy="36506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4" y="2027165"/>
            <a:ext cx="363447" cy="365067"/>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2613015"/>
            <a:ext cx="363447" cy="365067"/>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3264178"/>
            <a:ext cx="363447" cy="365067"/>
          </a:xfrm>
          <a:prstGeom prst="rect">
            <a:avLst/>
          </a:prstGeom>
        </p:spPr>
      </p:pic>
      <p:sp>
        <p:nvSpPr>
          <p:cNvPr id="16" name="TextBox 15"/>
          <p:cNvSpPr txBox="1"/>
          <p:nvPr/>
        </p:nvSpPr>
        <p:spPr>
          <a:xfrm rot="20100919">
            <a:off x="473691" y="1282073"/>
            <a:ext cx="961693" cy="215444"/>
          </a:xfrm>
          <a:prstGeom prst="rect">
            <a:avLst/>
          </a:prstGeom>
          <a:noFill/>
        </p:spPr>
        <p:txBody>
          <a:bodyPr wrap="square" rtlCol="0">
            <a:spAutoFit/>
          </a:bodyPr>
          <a:lstStyle/>
          <a:p>
            <a:r>
              <a:rPr lang="en-US" sz="800" dirty="0" smtClean="0">
                <a:latin typeface="+mj-lt"/>
                <a:cs typeface="Geneva"/>
              </a:rPr>
              <a:t>CU traffic</a:t>
            </a:r>
            <a:endParaRPr lang="en-IN" sz="800" dirty="0" err="1" smtClean="0">
              <a:latin typeface="+mj-lt"/>
              <a:cs typeface="Geneva"/>
            </a:endParaRPr>
          </a:p>
        </p:txBody>
      </p:sp>
      <p:sp>
        <p:nvSpPr>
          <p:cNvPr id="18" name="TextBox 17"/>
          <p:cNvSpPr txBox="1"/>
          <p:nvPr/>
        </p:nvSpPr>
        <p:spPr>
          <a:xfrm rot="1134618">
            <a:off x="422648" y="2795763"/>
            <a:ext cx="961693" cy="215444"/>
          </a:xfrm>
          <a:prstGeom prst="rect">
            <a:avLst/>
          </a:prstGeom>
          <a:noFill/>
        </p:spPr>
        <p:txBody>
          <a:bodyPr wrap="square" rtlCol="0">
            <a:spAutoFit/>
          </a:bodyPr>
          <a:lstStyle/>
          <a:p>
            <a:r>
              <a:rPr lang="en-US" sz="800" dirty="0" smtClean="0">
                <a:latin typeface="+mj-lt"/>
                <a:cs typeface="Geneva"/>
              </a:rPr>
              <a:t>CU Traffic</a:t>
            </a:r>
            <a:endParaRPr lang="en-IN" sz="800" dirty="0" err="1" smtClean="0">
              <a:latin typeface="+mj-lt"/>
              <a:cs typeface="Geneva"/>
            </a:endParaRPr>
          </a:p>
        </p:txBody>
      </p:sp>
      <p:sp>
        <p:nvSpPr>
          <p:cNvPr id="19" name="TextBox 18"/>
          <p:cNvSpPr txBox="1"/>
          <p:nvPr/>
        </p:nvSpPr>
        <p:spPr>
          <a:xfrm rot="20084655">
            <a:off x="708141" y="1710632"/>
            <a:ext cx="626785" cy="215444"/>
          </a:xfrm>
          <a:prstGeom prst="rect">
            <a:avLst/>
          </a:prstGeom>
          <a:noFill/>
        </p:spPr>
        <p:txBody>
          <a:bodyPr wrap="square" rtlCol="0">
            <a:spAutoFit/>
          </a:bodyPr>
          <a:lstStyle/>
          <a:p>
            <a:r>
              <a:rPr lang="en-US" sz="800" dirty="0" err="1" smtClean="0">
                <a:latin typeface="+mj-lt"/>
                <a:cs typeface="Geneva"/>
              </a:rPr>
              <a:t>eCPRI</a:t>
            </a:r>
            <a:endParaRPr lang="en-IN" sz="800" dirty="0" err="1" smtClean="0">
              <a:latin typeface="+mj-lt"/>
              <a:cs typeface="Geneva"/>
            </a:endParaRPr>
          </a:p>
        </p:txBody>
      </p:sp>
      <p:sp>
        <p:nvSpPr>
          <p:cNvPr id="20" name="TextBox 19"/>
          <p:cNvSpPr txBox="1"/>
          <p:nvPr/>
        </p:nvSpPr>
        <p:spPr>
          <a:xfrm rot="1215118">
            <a:off x="641144" y="2401282"/>
            <a:ext cx="626785" cy="215444"/>
          </a:xfrm>
          <a:prstGeom prst="rect">
            <a:avLst/>
          </a:prstGeom>
          <a:noFill/>
        </p:spPr>
        <p:txBody>
          <a:bodyPr wrap="square" rtlCol="0">
            <a:spAutoFit/>
          </a:bodyPr>
          <a:lstStyle/>
          <a:p>
            <a:r>
              <a:rPr lang="en-US" sz="800" dirty="0" err="1" smtClean="0">
                <a:latin typeface="+mj-lt"/>
                <a:cs typeface="Geneva"/>
              </a:rPr>
              <a:t>eCPRI</a:t>
            </a:r>
            <a:endParaRPr lang="en-IN" sz="800" dirty="0" err="1" smtClean="0">
              <a:latin typeface="+mj-lt"/>
              <a:cs typeface="Geneva"/>
            </a:endParaRPr>
          </a:p>
        </p:txBody>
      </p:sp>
      <p:sp>
        <p:nvSpPr>
          <p:cNvPr id="21" name="Left-Right Arrow 20"/>
          <p:cNvSpPr/>
          <p:nvPr/>
        </p:nvSpPr>
        <p:spPr>
          <a:xfrm rot="19491038">
            <a:off x="1856751" y="1177978"/>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2" name="Left-Right Arrow 21"/>
          <p:cNvSpPr/>
          <p:nvPr/>
        </p:nvSpPr>
        <p:spPr>
          <a:xfrm>
            <a:off x="1831736" y="158140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3" name="Left-Right Arrow 22"/>
          <p:cNvSpPr/>
          <p:nvPr/>
        </p:nvSpPr>
        <p:spPr>
          <a:xfrm rot="1525241">
            <a:off x="1848592" y="1981529"/>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5" name="Left-Right Arrow 24"/>
          <p:cNvSpPr/>
          <p:nvPr/>
        </p:nvSpPr>
        <p:spPr>
          <a:xfrm rot="1525241">
            <a:off x="1841731" y="3212227"/>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6" name="Left-Right Arrow 25"/>
          <p:cNvSpPr/>
          <p:nvPr/>
        </p:nvSpPr>
        <p:spPr>
          <a:xfrm>
            <a:off x="1841730" y="275003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9" name="TextBox 28"/>
          <p:cNvSpPr txBox="1"/>
          <p:nvPr/>
        </p:nvSpPr>
        <p:spPr>
          <a:xfrm rot="19536309">
            <a:off x="1831736" y="934191"/>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sp>
        <p:nvSpPr>
          <p:cNvPr id="30" name="TextBox 29"/>
          <p:cNvSpPr txBox="1"/>
          <p:nvPr/>
        </p:nvSpPr>
        <p:spPr>
          <a:xfrm rot="1447574">
            <a:off x="1765170" y="3358557"/>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sp>
        <p:nvSpPr>
          <p:cNvPr id="36" name="TextBox 35"/>
          <p:cNvSpPr txBox="1"/>
          <p:nvPr/>
        </p:nvSpPr>
        <p:spPr>
          <a:xfrm>
            <a:off x="1810748" y="2137276"/>
            <a:ext cx="632921" cy="215444"/>
          </a:xfrm>
          <a:prstGeom prst="rect">
            <a:avLst/>
          </a:prstGeom>
          <a:noFill/>
        </p:spPr>
        <p:txBody>
          <a:bodyPr wrap="square" rtlCol="0">
            <a:spAutoFit/>
          </a:bodyPr>
          <a:lstStyle/>
          <a:p>
            <a:r>
              <a:rPr lang="en-US" sz="800" dirty="0" smtClean="0">
                <a:latin typeface="+mj-lt"/>
                <a:cs typeface="Geneva"/>
              </a:rPr>
              <a:t>TE=+40ns</a:t>
            </a:r>
            <a:endParaRPr lang="en-IN" sz="800" dirty="0" err="1" smtClean="0">
              <a:latin typeface="+mj-lt"/>
              <a:cs typeface="Geneva"/>
            </a:endParaRPr>
          </a:p>
        </p:txBody>
      </p:sp>
      <p:sp>
        <p:nvSpPr>
          <p:cNvPr id="37" name="TextBox 36"/>
          <p:cNvSpPr txBox="1"/>
          <p:nvPr/>
        </p:nvSpPr>
        <p:spPr>
          <a:xfrm>
            <a:off x="1770746" y="2601583"/>
            <a:ext cx="680258" cy="215444"/>
          </a:xfrm>
          <a:prstGeom prst="rect">
            <a:avLst/>
          </a:prstGeom>
          <a:noFill/>
        </p:spPr>
        <p:txBody>
          <a:bodyPr wrap="square" rtlCol="0">
            <a:spAutoFit/>
          </a:bodyPr>
          <a:lstStyle/>
          <a:p>
            <a:r>
              <a:rPr lang="en-US" sz="800" dirty="0" smtClean="0">
                <a:latin typeface="+mj-lt"/>
                <a:cs typeface="Geneva"/>
              </a:rPr>
              <a:t>TE=+35ns</a:t>
            </a:r>
            <a:endParaRPr lang="en-IN" sz="800" dirty="0" err="1" smtClean="0">
              <a:latin typeface="+mj-lt"/>
              <a:cs typeface="Geneva"/>
            </a:endParaRPr>
          </a:p>
        </p:txBody>
      </p:sp>
      <p:cxnSp>
        <p:nvCxnSpPr>
          <p:cNvPr id="46" name="Elbow Connector 45"/>
          <p:cNvCxnSpPr/>
          <p:nvPr/>
        </p:nvCxnSpPr>
        <p:spPr>
          <a:xfrm rot="5400000" flipH="1" flipV="1">
            <a:off x="1424275" y="976784"/>
            <a:ext cx="404200" cy="224541"/>
          </a:xfrm>
          <a:prstGeom prst="bentConnector3">
            <a:avLst/>
          </a:prstGeom>
          <a:ln w="9525"/>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a:off x="1645891" y="718458"/>
            <a:ext cx="171102" cy="162294"/>
          </a:xfrm>
          <a:prstGeom prs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cxnSp>
        <p:nvCxnSpPr>
          <p:cNvPr id="48" name="Elbow Connector 47"/>
          <p:cNvCxnSpPr/>
          <p:nvPr/>
        </p:nvCxnSpPr>
        <p:spPr>
          <a:xfrm rot="5400000" flipH="1" flipV="1">
            <a:off x="1491718" y="2246485"/>
            <a:ext cx="265623" cy="213825"/>
          </a:xfrm>
          <a:prstGeom prst="bentConnector3">
            <a:avLst/>
          </a:prstGeom>
          <a:ln w="9525"/>
        </p:spPr>
        <p:style>
          <a:lnRef idx="2">
            <a:schemeClr val="accent1"/>
          </a:lnRef>
          <a:fillRef idx="0">
            <a:schemeClr val="accent1"/>
          </a:fillRef>
          <a:effectRef idx="1">
            <a:schemeClr val="accent1"/>
          </a:effectRef>
          <a:fontRef idx="minor">
            <a:schemeClr val="tx1"/>
          </a:fontRef>
        </p:style>
      </p:cxnSp>
      <p:sp>
        <p:nvSpPr>
          <p:cNvPr id="51" name="Isosceles Triangle 50"/>
          <p:cNvSpPr/>
          <p:nvPr/>
        </p:nvSpPr>
        <p:spPr>
          <a:xfrm>
            <a:off x="1685188" y="2112664"/>
            <a:ext cx="106913" cy="101407"/>
          </a:xfrm>
          <a:prstGeom prs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52" name="Left-Right Arrow 51"/>
          <p:cNvSpPr/>
          <p:nvPr/>
        </p:nvSpPr>
        <p:spPr>
          <a:xfrm rot="20327605">
            <a:off x="499732" y="1610371"/>
            <a:ext cx="858105" cy="98757"/>
          </a:xfrm>
          <a:prstGeom prst="leftRightArrow">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53" name="Left-Right Arrow 52"/>
          <p:cNvSpPr/>
          <p:nvPr/>
        </p:nvSpPr>
        <p:spPr>
          <a:xfrm rot="1291094">
            <a:off x="504619" y="2669169"/>
            <a:ext cx="858105" cy="98757"/>
          </a:xfrm>
          <a:prstGeom prst="leftRightArrow">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54" name="Right Brace 53"/>
          <p:cNvSpPr/>
          <p:nvPr/>
        </p:nvSpPr>
        <p:spPr>
          <a:xfrm>
            <a:off x="2316864" y="2297126"/>
            <a:ext cx="163306" cy="41908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sp>
        <p:nvSpPr>
          <p:cNvPr id="56" name="TextBox 55"/>
          <p:cNvSpPr txBox="1"/>
          <p:nvPr/>
        </p:nvSpPr>
        <p:spPr>
          <a:xfrm>
            <a:off x="2497990" y="2392232"/>
            <a:ext cx="632921" cy="215444"/>
          </a:xfrm>
          <a:prstGeom prst="rect">
            <a:avLst/>
          </a:prstGeom>
          <a:noFill/>
        </p:spPr>
        <p:txBody>
          <a:bodyPr wrap="square" rtlCol="0">
            <a:spAutoFit/>
          </a:bodyPr>
          <a:lstStyle/>
          <a:p>
            <a:r>
              <a:rPr lang="en-US" sz="800" dirty="0" smtClean="0">
                <a:latin typeface="+mj-lt"/>
                <a:cs typeface="Geneva"/>
              </a:rPr>
              <a:t>TAE &gt; 65ns</a:t>
            </a:r>
            <a:endParaRPr lang="en-IN" sz="800" dirty="0" err="1" smtClean="0">
              <a:latin typeface="+mj-lt"/>
              <a:cs typeface="Geneva"/>
            </a:endParaRPr>
          </a:p>
        </p:txBody>
      </p:sp>
    </p:spTree>
    <p:extLst>
      <p:ext uri="{BB962C8B-B14F-4D97-AF65-F5344CB8AC3E}">
        <p14:creationId xmlns:p14="http://schemas.microsoft.com/office/powerpoint/2010/main" val="219919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1000" tmFilter="0, 0; .2, .5; .8, .5; 1, 0"/>
                                        <p:tgtEl>
                                          <p:spTgt spid="52"/>
                                        </p:tgtEl>
                                      </p:cBhvr>
                                    </p:animEffect>
                                    <p:animScale>
                                      <p:cBhvr>
                                        <p:cTn id="7" dur="500" autoRev="1" fill="hold"/>
                                        <p:tgtEl>
                                          <p:spTgt spid="5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1000" tmFilter="0, 0; .2, .5; .8, .5; 1, 0"/>
                                        <p:tgtEl>
                                          <p:spTgt spid="53"/>
                                        </p:tgtEl>
                                      </p:cBhvr>
                                    </p:animEffect>
                                    <p:animScale>
                                      <p:cBhvr>
                                        <p:cTn id="10" dur="500" autoRev="1"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94486" y="2050898"/>
            <a:ext cx="5001407"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Sync plane management of DU/RUs in FH network</a:t>
            </a: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58317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normAutofit/>
          </a:bodyPr>
          <a:lstStyle/>
          <a:p>
            <a:pPr>
              <a:buFont typeface="Wingdings" panose="05000000000000000000" pitchFamily="2" charset="2"/>
              <a:buChar char="Ø"/>
            </a:pPr>
            <a:r>
              <a:rPr lang="en-US" sz="1600" dirty="0" smtClean="0"/>
              <a:t>Needs capabilities to monitor S Plane events from DU for any state changes </a:t>
            </a:r>
            <a:r>
              <a:rPr lang="en-US" sz="1600" dirty="0" err="1" smtClean="0"/>
              <a:t>inorder</a:t>
            </a:r>
            <a:r>
              <a:rPr lang="en-US" sz="1600" dirty="0" smtClean="0"/>
              <a:t> to take any reactive steps.</a:t>
            </a:r>
          </a:p>
          <a:p>
            <a:pPr>
              <a:buFont typeface="Wingdings" panose="05000000000000000000" pitchFamily="2" charset="2"/>
              <a:buChar char="Ø"/>
            </a:pPr>
            <a:r>
              <a:rPr lang="en-US" sz="1600" dirty="0" smtClean="0"/>
              <a:t>Capability for RU to update S plane state info to DU for any </a:t>
            </a:r>
            <a:r>
              <a:rPr lang="en-US" sz="1600" dirty="0" err="1" smtClean="0"/>
              <a:t>clockClass</a:t>
            </a:r>
            <a:r>
              <a:rPr lang="en-US" sz="1600" dirty="0" smtClean="0"/>
              <a:t>, </a:t>
            </a:r>
            <a:r>
              <a:rPr lang="en-US" sz="1600" dirty="0" err="1" smtClean="0"/>
              <a:t>clockQuality</a:t>
            </a:r>
            <a:r>
              <a:rPr lang="en-US" sz="1600" dirty="0" smtClean="0"/>
              <a:t>, GPS failure, any catastrophic events leading to RU losing lock.</a:t>
            </a:r>
          </a:p>
          <a:p>
            <a:pPr>
              <a:buFont typeface="Wingdings" panose="05000000000000000000" pitchFamily="2" charset="2"/>
              <a:buChar char="Ø"/>
            </a:pPr>
            <a:r>
              <a:rPr lang="en-US" sz="1600" dirty="0" smtClean="0"/>
              <a:t>DU to be able to update S plane info to all connected </a:t>
            </a:r>
            <a:r>
              <a:rPr lang="en-US" sz="1600" dirty="0" err="1" smtClean="0"/>
              <a:t>RUs.</a:t>
            </a:r>
            <a:endParaRPr lang="en-US" sz="1600" dirty="0" smtClean="0"/>
          </a:p>
          <a:p>
            <a:pPr>
              <a:buFont typeface="Wingdings" panose="05000000000000000000" pitchFamily="2" charset="2"/>
              <a:buChar char="Ø"/>
            </a:pPr>
            <a:r>
              <a:rPr lang="en-US" sz="1600" dirty="0" smtClean="0"/>
              <a:t>Need to ensure </a:t>
            </a:r>
            <a:r>
              <a:rPr lang="en-US" sz="1600" dirty="0" err="1" smtClean="0"/>
              <a:t>mgmt</a:t>
            </a:r>
            <a:r>
              <a:rPr lang="en-US" sz="1600" dirty="0" smtClean="0"/>
              <a:t> plane info is not lost through the switches since these </a:t>
            </a:r>
            <a:r>
              <a:rPr lang="en-US" sz="1600" dirty="0" err="1" smtClean="0"/>
              <a:t>msgs</a:t>
            </a:r>
            <a:r>
              <a:rPr lang="en-US" sz="1600" dirty="0" smtClean="0"/>
              <a:t> are less frequent.</a:t>
            </a:r>
          </a:p>
          <a:p>
            <a:pPr marL="0" indent="0">
              <a:buNone/>
            </a:pPr>
            <a:endParaRPr lang="en-IN" sz="1600" dirty="0"/>
          </a:p>
        </p:txBody>
      </p:sp>
      <p:sp>
        <p:nvSpPr>
          <p:cNvPr id="33" name="Text Placeholder 32"/>
          <p:cNvSpPr>
            <a:spLocks noGrp="1"/>
          </p:cNvSpPr>
          <p:nvPr>
            <p:ph type="body" sz="half" idx="2"/>
          </p:nvPr>
        </p:nvSpPr>
        <p:spPr>
          <a:xfrm>
            <a:off x="64370" y="552203"/>
            <a:ext cx="3118218" cy="3888352"/>
          </a:xfrm>
        </p:spPr>
        <p:txBody>
          <a:bodyPr/>
          <a:lstStyle/>
          <a:p>
            <a:endParaRPr lang="en-IN" dirty="0"/>
          </a:p>
        </p:txBody>
      </p:sp>
      <p:sp>
        <p:nvSpPr>
          <p:cNvPr id="34" name="Text Placeholder 33"/>
          <p:cNvSpPr>
            <a:spLocks noGrp="1"/>
          </p:cNvSpPr>
          <p:nvPr>
            <p:ph type="body" sz="quarter" idx="10"/>
          </p:nvPr>
        </p:nvSpPr>
        <p:spPr/>
        <p:txBody>
          <a:bodyPr>
            <a:normAutofit/>
          </a:bodyPr>
          <a:lstStyle/>
          <a:p>
            <a:r>
              <a:rPr lang="en-US" sz="1600" dirty="0" smtClean="0"/>
              <a:t>Sync plane </a:t>
            </a:r>
            <a:r>
              <a:rPr lang="en-US" sz="1600" dirty="0" err="1" smtClean="0"/>
              <a:t>mgmt</a:t>
            </a:r>
            <a:r>
              <a:rPr lang="en-US" sz="1600" dirty="0" smtClean="0"/>
              <a:t> of DU/RUs in FH network</a:t>
            </a:r>
            <a:endParaRPr lang="en-IN" sz="1600" dirty="0"/>
          </a:p>
        </p:txBody>
      </p:sp>
      <p:sp>
        <p:nvSpPr>
          <p:cNvPr id="3" name="Slide Number Placeholder 2"/>
          <p:cNvSpPr>
            <a:spLocks noGrp="1"/>
          </p:cNvSpPr>
          <p:nvPr>
            <p:ph type="sldNum" sz="quarter" idx="11"/>
          </p:nvPr>
        </p:nvSpPr>
        <p:spPr/>
        <p:txBody>
          <a:bodyPr/>
          <a:lstStyle/>
          <a:p>
            <a:pPr>
              <a:defRPr/>
            </a:pPr>
            <a:fld id="{A66D4279-CFA2-6248-93AE-98B795A90FCC}" type="slidenum">
              <a:rPr lang="en-US" smtClean="0"/>
              <a:pPr>
                <a:defRPr/>
              </a:pPr>
              <a:t>12</a:t>
            </a:fld>
            <a:endParaRPr lang="en-US" dirty="0"/>
          </a:p>
        </p:txBody>
      </p:sp>
      <p:sp>
        <p:nvSpPr>
          <p:cNvPr id="2" name="Rectangle 1"/>
          <p:cNvSpPr/>
          <p:nvPr/>
        </p:nvSpPr>
        <p:spPr>
          <a:xfrm>
            <a:off x="41564" y="1659749"/>
            <a:ext cx="451262" cy="112167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DU</a:t>
            </a:r>
            <a:endParaRPr lang="en-IN" sz="900" dirty="0" err="1" smtClean="0">
              <a:solidFill>
                <a:schemeClr val="bg1"/>
              </a:solidFill>
              <a:latin typeface="Geneva"/>
              <a:cs typeface="Geneva"/>
            </a:endParaRPr>
          </a:p>
        </p:txBody>
      </p:sp>
      <p:sp>
        <p:nvSpPr>
          <p:cNvPr id="7" name="Rectangle 6"/>
          <p:cNvSpPr/>
          <p:nvPr/>
        </p:nvSpPr>
        <p:spPr>
          <a:xfrm>
            <a:off x="1411185" y="2509003"/>
            <a:ext cx="437408" cy="689859"/>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RU2</a:t>
            </a:r>
          </a:p>
          <a:p>
            <a:pPr algn="ctr"/>
            <a:r>
              <a:rPr lang="en-US" sz="800" dirty="0" smtClean="0">
                <a:solidFill>
                  <a:schemeClr val="bg1"/>
                </a:solidFill>
                <a:latin typeface="Geneva"/>
                <a:cs typeface="Geneva"/>
              </a:rPr>
              <a:t>T-TSC</a:t>
            </a:r>
            <a:endParaRPr lang="en-IN" sz="800" dirty="0" err="1" smtClean="0">
              <a:solidFill>
                <a:schemeClr val="bg1"/>
              </a:solidFill>
              <a:latin typeface="Geneva"/>
              <a:cs typeface="Geneva"/>
            </a:endParaRPr>
          </a:p>
        </p:txBody>
      </p:sp>
      <p:sp>
        <p:nvSpPr>
          <p:cNvPr id="8" name="Rectangle 7"/>
          <p:cNvSpPr/>
          <p:nvPr/>
        </p:nvSpPr>
        <p:spPr>
          <a:xfrm>
            <a:off x="1408215" y="1299258"/>
            <a:ext cx="437408" cy="66818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RU1</a:t>
            </a:r>
            <a:endParaRPr lang="en-IN" sz="900" dirty="0" err="1" smtClean="0">
              <a:solidFill>
                <a:schemeClr val="bg1"/>
              </a:solidFill>
              <a:latin typeface="Geneva"/>
              <a:cs typeface="Genev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934191"/>
            <a:ext cx="363447" cy="36506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1438992"/>
            <a:ext cx="363447" cy="36506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4" y="2027165"/>
            <a:ext cx="363447" cy="365067"/>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2613015"/>
            <a:ext cx="363447" cy="365067"/>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3264178"/>
            <a:ext cx="363447" cy="365067"/>
          </a:xfrm>
          <a:prstGeom prst="rect">
            <a:avLst/>
          </a:prstGeom>
        </p:spPr>
      </p:pic>
      <p:sp>
        <p:nvSpPr>
          <p:cNvPr id="18" name="TextBox 17"/>
          <p:cNvSpPr txBox="1"/>
          <p:nvPr/>
        </p:nvSpPr>
        <p:spPr>
          <a:xfrm rot="1134618">
            <a:off x="422648" y="2795763"/>
            <a:ext cx="961693" cy="215444"/>
          </a:xfrm>
          <a:prstGeom prst="rect">
            <a:avLst/>
          </a:prstGeom>
          <a:noFill/>
        </p:spPr>
        <p:txBody>
          <a:bodyPr wrap="square" rtlCol="0">
            <a:spAutoFit/>
          </a:bodyPr>
          <a:lstStyle/>
          <a:p>
            <a:r>
              <a:rPr lang="en-US" sz="800" dirty="0" smtClean="0">
                <a:latin typeface="+mj-lt"/>
                <a:cs typeface="Geneva"/>
              </a:rPr>
              <a:t>M Plane updates</a:t>
            </a:r>
            <a:endParaRPr lang="en-IN" sz="800" dirty="0" err="1" smtClean="0">
              <a:latin typeface="+mj-lt"/>
              <a:cs typeface="Geneva"/>
            </a:endParaRPr>
          </a:p>
        </p:txBody>
      </p:sp>
      <p:sp>
        <p:nvSpPr>
          <p:cNvPr id="19" name="TextBox 18"/>
          <p:cNvSpPr txBox="1"/>
          <p:nvPr/>
        </p:nvSpPr>
        <p:spPr>
          <a:xfrm rot="20084655">
            <a:off x="708141" y="1649077"/>
            <a:ext cx="626785" cy="338554"/>
          </a:xfrm>
          <a:prstGeom prst="rect">
            <a:avLst/>
          </a:prstGeom>
          <a:noFill/>
        </p:spPr>
        <p:txBody>
          <a:bodyPr wrap="square" rtlCol="0">
            <a:spAutoFit/>
          </a:bodyPr>
          <a:lstStyle/>
          <a:p>
            <a:r>
              <a:rPr lang="en-US" sz="800" dirty="0" smtClean="0">
                <a:latin typeface="+mj-lt"/>
                <a:cs typeface="Geneva"/>
              </a:rPr>
              <a:t>M plane updates</a:t>
            </a:r>
            <a:endParaRPr lang="en-IN" sz="800" dirty="0" err="1" smtClean="0">
              <a:latin typeface="+mj-lt"/>
              <a:cs typeface="Geneva"/>
            </a:endParaRPr>
          </a:p>
        </p:txBody>
      </p:sp>
      <p:sp>
        <p:nvSpPr>
          <p:cNvPr id="21" name="Left-Right Arrow 20"/>
          <p:cNvSpPr/>
          <p:nvPr/>
        </p:nvSpPr>
        <p:spPr>
          <a:xfrm rot="19491038">
            <a:off x="1856751" y="1177978"/>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2" name="Left-Right Arrow 21"/>
          <p:cNvSpPr/>
          <p:nvPr/>
        </p:nvSpPr>
        <p:spPr>
          <a:xfrm>
            <a:off x="1831736" y="158140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3" name="Left-Right Arrow 22"/>
          <p:cNvSpPr/>
          <p:nvPr/>
        </p:nvSpPr>
        <p:spPr>
          <a:xfrm rot="1525241">
            <a:off x="1848592" y="1981529"/>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5" name="Left-Right Arrow 24"/>
          <p:cNvSpPr/>
          <p:nvPr/>
        </p:nvSpPr>
        <p:spPr>
          <a:xfrm rot="1525241">
            <a:off x="1841731" y="3212227"/>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6" name="Left-Right Arrow 25"/>
          <p:cNvSpPr/>
          <p:nvPr/>
        </p:nvSpPr>
        <p:spPr>
          <a:xfrm>
            <a:off x="1841730" y="275003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9" name="TextBox 28"/>
          <p:cNvSpPr txBox="1"/>
          <p:nvPr/>
        </p:nvSpPr>
        <p:spPr>
          <a:xfrm rot="19536309">
            <a:off x="1831736" y="934191"/>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sp>
        <p:nvSpPr>
          <p:cNvPr id="30" name="TextBox 29"/>
          <p:cNvSpPr txBox="1"/>
          <p:nvPr/>
        </p:nvSpPr>
        <p:spPr>
          <a:xfrm rot="1447574">
            <a:off x="1765170" y="3358557"/>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cxnSp>
        <p:nvCxnSpPr>
          <p:cNvPr id="38" name="Straight Arrow Connector 37"/>
          <p:cNvCxnSpPr/>
          <p:nvPr/>
        </p:nvCxnSpPr>
        <p:spPr>
          <a:xfrm flipV="1">
            <a:off x="492826" y="1857262"/>
            <a:ext cx="900474" cy="277625"/>
          </a:xfrm>
          <a:prstGeom prst="straightConnector1">
            <a:avLst/>
          </a:prstGeom>
          <a:ln>
            <a:solidFill>
              <a:srgbClr val="00B05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87173" y="2359398"/>
            <a:ext cx="906127" cy="253617"/>
          </a:xfrm>
          <a:prstGeom prst="straightConnector1">
            <a:avLst/>
          </a:prstGeom>
          <a:ln>
            <a:solidFill>
              <a:srgbClr val="00B05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492826" y="1581400"/>
            <a:ext cx="915389" cy="275862"/>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473190" y="2602569"/>
            <a:ext cx="920110" cy="375513"/>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46" name="Elbow Connector 45"/>
          <p:cNvCxnSpPr/>
          <p:nvPr/>
        </p:nvCxnSpPr>
        <p:spPr>
          <a:xfrm rot="5400000" flipH="1" flipV="1">
            <a:off x="1424275" y="976784"/>
            <a:ext cx="404200" cy="224541"/>
          </a:xfrm>
          <a:prstGeom prst="bentConnector3">
            <a:avLst/>
          </a:prstGeom>
          <a:ln w="9525"/>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a:off x="1645891" y="718458"/>
            <a:ext cx="171102" cy="162294"/>
          </a:xfrm>
          <a:prstGeom prs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35" name="TextBox 34"/>
          <p:cNvSpPr txBox="1"/>
          <p:nvPr/>
        </p:nvSpPr>
        <p:spPr>
          <a:xfrm>
            <a:off x="1748973" y="610736"/>
            <a:ext cx="400825" cy="215444"/>
          </a:xfrm>
          <a:prstGeom prst="rect">
            <a:avLst/>
          </a:prstGeom>
          <a:noFill/>
        </p:spPr>
        <p:txBody>
          <a:bodyPr wrap="square" rtlCol="0">
            <a:spAutoFit/>
          </a:bodyPr>
          <a:lstStyle/>
          <a:p>
            <a:r>
              <a:rPr lang="en-US" sz="800" dirty="0" smtClean="0">
                <a:latin typeface="+mj-lt"/>
                <a:cs typeface="Geneva"/>
              </a:rPr>
              <a:t>GPS</a:t>
            </a:r>
            <a:endParaRPr lang="en-IN" sz="800" dirty="0" err="1" smtClean="0">
              <a:latin typeface="+mj-lt"/>
              <a:cs typeface="Geneva"/>
            </a:endParaRPr>
          </a:p>
        </p:txBody>
      </p:sp>
    </p:spTree>
    <p:extLst>
      <p:ext uri="{BB962C8B-B14F-4D97-AF65-F5344CB8AC3E}">
        <p14:creationId xmlns:p14="http://schemas.microsoft.com/office/powerpoint/2010/main" val="127579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repeatCount="indefinite" fill="hold" nodeType="clickEffect">
                                  <p:stCondLst>
                                    <p:cond delay="0"/>
                                  </p:stCondLst>
                                  <p:childTnLst>
                                    <p:animClr clrSpc="hsl" dir="cw">
                                      <p:cBhvr override="childStyle">
                                        <p:cTn id="6" dur="1000" fill="hold"/>
                                        <p:tgtEl>
                                          <p:spTgt spid="38"/>
                                        </p:tgtEl>
                                        <p:attrNameLst>
                                          <p:attrName>style.color</p:attrName>
                                        </p:attrNameLst>
                                      </p:cBhvr>
                                      <p:by>
                                        <p:hsl h="0" s="-70588" l="0"/>
                                      </p:by>
                                    </p:animClr>
                                    <p:animClr clrSpc="hsl" dir="cw">
                                      <p:cBhvr>
                                        <p:cTn id="7" dur="1000" fill="hold"/>
                                        <p:tgtEl>
                                          <p:spTgt spid="38"/>
                                        </p:tgtEl>
                                        <p:attrNameLst>
                                          <p:attrName>fillcolor</p:attrName>
                                        </p:attrNameLst>
                                      </p:cBhvr>
                                      <p:by>
                                        <p:hsl h="0" s="-70588" l="0"/>
                                      </p:by>
                                    </p:animClr>
                                    <p:animClr clrSpc="hsl" dir="cw">
                                      <p:cBhvr>
                                        <p:cTn id="8" dur="1000" fill="hold"/>
                                        <p:tgtEl>
                                          <p:spTgt spid="38"/>
                                        </p:tgtEl>
                                        <p:attrNameLst>
                                          <p:attrName>stroke.color</p:attrName>
                                        </p:attrNameLst>
                                      </p:cBhvr>
                                      <p:by>
                                        <p:hsl h="0" s="-70588" l="0"/>
                                      </p:by>
                                    </p:animClr>
                                    <p:set>
                                      <p:cBhvr>
                                        <p:cTn id="9" dur="1000" fill="hold"/>
                                        <p:tgtEl>
                                          <p:spTgt spid="38"/>
                                        </p:tgtEl>
                                        <p:attrNameLst>
                                          <p:attrName>fill.type</p:attrName>
                                        </p:attrNameLst>
                                      </p:cBhvr>
                                      <p:to>
                                        <p:strVal val="solid"/>
                                      </p:to>
                                    </p:set>
                                  </p:childTnLst>
                                </p:cTn>
                              </p:par>
                              <p:par>
                                <p:cTn id="10" presetID="25" presetClass="emph" presetSubtype="0" repeatCount="indefinite" fill="hold" nodeType="withEffect">
                                  <p:stCondLst>
                                    <p:cond delay="0"/>
                                  </p:stCondLst>
                                  <p:childTnLst>
                                    <p:animClr clrSpc="hsl" dir="cw">
                                      <p:cBhvr override="childStyle">
                                        <p:cTn id="11" dur="1000" fill="hold"/>
                                        <p:tgtEl>
                                          <p:spTgt spid="39"/>
                                        </p:tgtEl>
                                        <p:attrNameLst>
                                          <p:attrName>style.color</p:attrName>
                                        </p:attrNameLst>
                                      </p:cBhvr>
                                      <p:by>
                                        <p:hsl h="0" s="-70588" l="0"/>
                                      </p:by>
                                    </p:animClr>
                                    <p:animClr clrSpc="hsl" dir="cw">
                                      <p:cBhvr>
                                        <p:cTn id="12" dur="1000" fill="hold"/>
                                        <p:tgtEl>
                                          <p:spTgt spid="39"/>
                                        </p:tgtEl>
                                        <p:attrNameLst>
                                          <p:attrName>fillcolor</p:attrName>
                                        </p:attrNameLst>
                                      </p:cBhvr>
                                      <p:by>
                                        <p:hsl h="0" s="-70588" l="0"/>
                                      </p:by>
                                    </p:animClr>
                                    <p:animClr clrSpc="hsl" dir="cw">
                                      <p:cBhvr>
                                        <p:cTn id="13" dur="1000" fill="hold"/>
                                        <p:tgtEl>
                                          <p:spTgt spid="39"/>
                                        </p:tgtEl>
                                        <p:attrNameLst>
                                          <p:attrName>stroke.color</p:attrName>
                                        </p:attrNameLst>
                                      </p:cBhvr>
                                      <p:by>
                                        <p:hsl h="0" s="-70588" l="0"/>
                                      </p:by>
                                    </p:animClr>
                                    <p:set>
                                      <p:cBhvr>
                                        <p:cTn id="14" dur="1000" fill="hold"/>
                                        <p:tgtEl>
                                          <p:spTgt spid="3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5" presetClass="emph" presetSubtype="0" repeatCount="indefinite" fill="hold" nodeType="clickEffect">
                                  <p:stCondLst>
                                    <p:cond delay="0"/>
                                  </p:stCondLst>
                                  <p:childTnLst>
                                    <p:anim calcmode="discrete" valueType="str">
                                      <p:cBhvr>
                                        <p:cTn id="18" dur="1000" fill="hold"/>
                                        <p:tgtEl>
                                          <p:spTgt spid="42"/>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nodeType="withEffect">
                                  <p:stCondLst>
                                    <p:cond delay="0"/>
                                  </p:stCondLst>
                                  <p:childTnLst>
                                    <p:anim calcmode="discrete" valueType="str">
                                      <p:cBhvr>
                                        <p:cTn id="20" dur="10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94486" y="2050898"/>
            <a:ext cx="5001407"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Clock source redundancy for cell availability</a:t>
            </a:r>
            <a:endPar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endParaRP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840036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normAutofit/>
          </a:bodyPr>
          <a:lstStyle/>
          <a:p>
            <a:pPr>
              <a:buFont typeface="Wingdings" panose="05000000000000000000" pitchFamily="2" charset="2"/>
              <a:buChar char="Ø"/>
            </a:pPr>
            <a:r>
              <a:rPr lang="en-US" sz="1600" dirty="0" smtClean="0"/>
              <a:t>DU/RU equipped with GNSS as sync source might not be reliable always due to GPS prone to faults like </a:t>
            </a:r>
            <a:r>
              <a:rPr lang="en-US" sz="1600" dirty="0" err="1" smtClean="0"/>
              <a:t>multipathing</a:t>
            </a:r>
            <a:r>
              <a:rPr lang="en-US" sz="1600" dirty="0" smtClean="0"/>
              <a:t>, jamming, signal blockage due to tree canopies, environmental conditions, bad cabling etc.</a:t>
            </a:r>
          </a:p>
          <a:p>
            <a:pPr>
              <a:buFont typeface="Wingdings" panose="05000000000000000000" pitchFamily="2" charset="2"/>
              <a:buChar char="Ø"/>
            </a:pPr>
            <a:r>
              <a:rPr lang="en-US" sz="1600" dirty="0" smtClean="0"/>
              <a:t>GNSS faults at DU/RU impacts the cell operations due to sync plane going down.</a:t>
            </a:r>
          </a:p>
          <a:p>
            <a:pPr>
              <a:buFont typeface="Wingdings" panose="05000000000000000000" pitchFamily="2" charset="2"/>
              <a:buChar char="Ø"/>
            </a:pPr>
            <a:r>
              <a:rPr lang="en-US" sz="1600" dirty="0" smtClean="0"/>
              <a:t>Need for clock source redundancy as </a:t>
            </a:r>
            <a:r>
              <a:rPr lang="en-US" sz="1600" dirty="0" err="1" smtClean="0"/>
              <a:t>alterate</a:t>
            </a:r>
            <a:r>
              <a:rPr lang="en-US" sz="1600" dirty="0" smtClean="0"/>
              <a:t> clock source for switchover to backup sync in case of GPS faults.</a:t>
            </a:r>
          </a:p>
          <a:p>
            <a:pPr>
              <a:buFont typeface="Wingdings" panose="05000000000000000000" pitchFamily="2" charset="2"/>
              <a:buChar char="Ø"/>
            </a:pPr>
            <a:r>
              <a:rPr lang="en-US" sz="1600" dirty="0" smtClean="0"/>
              <a:t>Challenges during the clock switchovers as transient response during the switchover might impact the cell operations and need to be kept minimal. Impact will be high if backup source is transported through longer chain of </a:t>
            </a:r>
            <a:r>
              <a:rPr lang="en-US" sz="1600" dirty="0" err="1" smtClean="0"/>
              <a:t>ptp</a:t>
            </a:r>
            <a:r>
              <a:rPr lang="en-US" sz="1600" dirty="0" smtClean="0"/>
              <a:t> unware switches/routers.</a:t>
            </a:r>
          </a:p>
          <a:p>
            <a:pPr>
              <a:buFont typeface="Wingdings" panose="05000000000000000000" pitchFamily="2" charset="2"/>
              <a:buChar char="Ø"/>
            </a:pPr>
            <a:r>
              <a:rPr lang="en-US" sz="1600" dirty="0" smtClean="0"/>
              <a:t>Might also impact cell hand offs as UEs move from one cell to another.</a:t>
            </a:r>
          </a:p>
          <a:p>
            <a:pPr marL="0" indent="0">
              <a:buNone/>
            </a:pPr>
            <a:endParaRPr lang="en-IN" sz="1600" dirty="0"/>
          </a:p>
        </p:txBody>
      </p:sp>
      <p:sp>
        <p:nvSpPr>
          <p:cNvPr id="33" name="Text Placeholder 32"/>
          <p:cNvSpPr>
            <a:spLocks noGrp="1"/>
          </p:cNvSpPr>
          <p:nvPr>
            <p:ph type="body" sz="half" idx="2"/>
          </p:nvPr>
        </p:nvSpPr>
        <p:spPr>
          <a:xfrm>
            <a:off x="64370" y="552203"/>
            <a:ext cx="3118218" cy="3888352"/>
          </a:xfrm>
        </p:spPr>
        <p:txBody>
          <a:bodyPr/>
          <a:lstStyle/>
          <a:p>
            <a:endParaRPr lang="en-IN" dirty="0"/>
          </a:p>
        </p:txBody>
      </p:sp>
      <p:sp>
        <p:nvSpPr>
          <p:cNvPr id="34" name="Text Placeholder 33"/>
          <p:cNvSpPr>
            <a:spLocks noGrp="1"/>
          </p:cNvSpPr>
          <p:nvPr>
            <p:ph type="body" sz="quarter" idx="10"/>
          </p:nvPr>
        </p:nvSpPr>
        <p:spPr/>
        <p:txBody>
          <a:bodyPr>
            <a:normAutofit/>
          </a:bodyPr>
          <a:lstStyle/>
          <a:p>
            <a:r>
              <a:rPr lang="en-US" sz="1600" dirty="0" smtClean="0"/>
              <a:t>Clock Source redundancy for cell availability</a:t>
            </a:r>
            <a:endParaRPr lang="en-IN" sz="1600" dirty="0"/>
          </a:p>
        </p:txBody>
      </p:sp>
      <p:sp>
        <p:nvSpPr>
          <p:cNvPr id="3" name="Slide Number Placeholder 2"/>
          <p:cNvSpPr>
            <a:spLocks noGrp="1"/>
          </p:cNvSpPr>
          <p:nvPr>
            <p:ph type="sldNum" sz="quarter" idx="11"/>
          </p:nvPr>
        </p:nvSpPr>
        <p:spPr/>
        <p:txBody>
          <a:bodyPr/>
          <a:lstStyle/>
          <a:p>
            <a:pPr>
              <a:defRPr/>
            </a:pPr>
            <a:fld id="{A66D4279-CFA2-6248-93AE-98B795A90FCC}" type="slidenum">
              <a:rPr lang="en-US" smtClean="0"/>
              <a:pPr>
                <a:defRPr/>
              </a:pPr>
              <a:t>14</a:t>
            </a:fld>
            <a:endParaRPr lang="en-US" dirty="0"/>
          </a:p>
        </p:txBody>
      </p:sp>
      <p:sp>
        <p:nvSpPr>
          <p:cNvPr id="2" name="Rectangle 1"/>
          <p:cNvSpPr/>
          <p:nvPr/>
        </p:nvSpPr>
        <p:spPr>
          <a:xfrm>
            <a:off x="41564" y="1659749"/>
            <a:ext cx="593776" cy="112167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Switch</a:t>
            </a:r>
            <a:endParaRPr lang="en-IN" sz="900" dirty="0" err="1" smtClean="0">
              <a:solidFill>
                <a:schemeClr val="bg1"/>
              </a:solidFill>
              <a:latin typeface="Geneva"/>
              <a:cs typeface="Geneva"/>
            </a:endParaRPr>
          </a:p>
        </p:txBody>
      </p:sp>
      <p:sp>
        <p:nvSpPr>
          <p:cNvPr id="7" name="Rectangle 6"/>
          <p:cNvSpPr/>
          <p:nvPr/>
        </p:nvSpPr>
        <p:spPr>
          <a:xfrm>
            <a:off x="1411185" y="2509003"/>
            <a:ext cx="437408" cy="689859"/>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RU2</a:t>
            </a:r>
            <a:endParaRPr lang="en-IN" sz="900" dirty="0" err="1" smtClean="0">
              <a:solidFill>
                <a:schemeClr val="bg1"/>
              </a:solidFill>
              <a:latin typeface="Geneva"/>
              <a:cs typeface="Geneva"/>
            </a:endParaRPr>
          </a:p>
        </p:txBody>
      </p:sp>
      <p:sp>
        <p:nvSpPr>
          <p:cNvPr id="8" name="Rectangle 7"/>
          <p:cNvSpPr/>
          <p:nvPr/>
        </p:nvSpPr>
        <p:spPr>
          <a:xfrm>
            <a:off x="1408215" y="1299258"/>
            <a:ext cx="437408" cy="66818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RU1</a:t>
            </a:r>
            <a:endParaRPr lang="en-IN" sz="900" dirty="0" err="1" smtClean="0">
              <a:solidFill>
                <a:schemeClr val="bg1"/>
              </a:solidFill>
              <a:latin typeface="Geneva"/>
              <a:cs typeface="Genev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934191"/>
            <a:ext cx="363447" cy="36506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1438992"/>
            <a:ext cx="363447" cy="36506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4" y="2027165"/>
            <a:ext cx="363447" cy="365067"/>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2613015"/>
            <a:ext cx="363447" cy="365067"/>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3264178"/>
            <a:ext cx="363447" cy="365067"/>
          </a:xfrm>
          <a:prstGeom prst="rect">
            <a:avLst/>
          </a:prstGeom>
        </p:spPr>
      </p:pic>
      <p:sp>
        <p:nvSpPr>
          <p:cNvPr id="18" name="TextBox 17"/>
          <p:cNvSpPr txBox="1"/>
          <p:nvPr/>
        </p:nvSpPr>
        <p:spPr>
          <a:xfrm rot="1134618">
            <a:off x="654374" y="2707358"/>
            <a:ext cx="588329" cy="338554"/>
          </a:xfrm>
          <a:prstGeom prst="rect">
            <a:avLst/>
          </a:prstGeom>
          <a:noFill/>
        </p:spPr>
        <p:txBody>
          <a:bodyPr wrap="square" rtlCol="0">
            <a:spAutoFit/>
          </a:bodyPr>
          <a:lstStyle/>
          <a:p>
            <a:r>
              <a:rPr lang="en-US" sz="800" dirty="0" smtClean="0">
                <a:latin typeface="+mj-lt"/>
                <a:cs typeface="Geneva"/>
              </a:rPr>
              <a:t>CUS traffic</a:t>
            </a:r>
            <a:endParaRPr lang="en-IN" sz="800" dirty="0" err="1" smtClean="0">
              <a:latin typeface="+mj-lt"/>
              <a:cs typeface="Geneva"/>
            </a:endParaRPr>
          </a:p>
        </p:txBody>
      </p:sp>
      <p:sp>
        <p:nvSpPr>
          <p:cNvPr id="19" name="TextBox 18"/>
          <p:cNvSpPr txBox="1"/>
          <p:nvPr/>
        </p:nvSpPr>
        <p:spPr>
          <a:xfrm rot="20084655">
            <a:off x="711092" y="1662244"/>
            <a:ext cx="565061" cy="338554"/>
          </a:xfrm>
          <a:prstGeom prst="rect">
            <a:avLst/>
          </a:prstGeom>
          <a:noFill/>
        </p:spPr>
        <p:txBody>
          <a:bodyPr wrap="square" rtlCol="0">
            <a:spAutoFit/>
          </a:bodyPr>
          <a:lstStyle/>
          <a:p>
            <a:r>
              <a:rPr lang="en-US" sz="800" dirty="0" smtClean="0">
                <a:latin typeface="+mj-lt"/>
                <a:cs typeface="Geneva"/>
              </a:rPr>
              <a:t>CUS traffic</a:t>
            </a:r>
            <a:endParaRPr lang="en-IN" sz="800" dirty="0" err="1" smtClean="0">
              <a:latin typeface="+mj-lt"/>
              <a:cs typeface="Geneva"/>
            </a:endParaRPr>
          </a:p>
        </p:txBody>
      </p:sp>
      <p:sp>
        <p:nvSpPr>
          <p:cNvPr id="21" name="Left-Right Arrow 20"/>
          <p:cNvSpPr/>
          <p:nvPr/>
        </p:nvSpPr>
        <p:spPr>
          <a:xfrm rot="19491038">
            <a:off x="1856751" y="1177978"/>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2" name="Left-Right Arrow 21"/>
          <p:cNvSpPr/>
          <p:nvPr/>
        </p:nvSpPr>
        <p:spPr>
          <a:xfrm>
            <a:off x="1831736" y="158140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3" name="Left-Right Arrow 22"/>
          <p:cNvSpPr/>
          <p:nvPr/>
        </p:nvSpPr>
        <p:spPr>
          <a:xfrm rot="1525241">
            <a:off x="1848592" y="1981529"/>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5" name="Left-Right Arrow 24"/>
          <p:cNvSpPr/>
          <p:nvPr/>
        </p:nvSpPr>
        <p:spPr>
          <a:xfrm rot="1525241">
            <a:off x="1841731" y="3212227"/>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6" name="Left-Right Arrow 25"/>
          <p:cNvSpPr/>
          <p:nvPr/>
        </p:nvSpPr>
        <p:spPr>
          <a:xfrm>
            <a:off x="1841730" y="275003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9" name="TextBox 28"/>
          <p:cNvSpPr txBox="1"/>
          <p:nvPr/>
        </p:nvSpPr>
        <p:spPr>
          <a:xfrm rot="19536309">
            <a:off x="1831736" y="934191"/>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sp>
        <p:nvSpPr>
          <p:cNvPr id="30" name="TextBox 29"/>
          <p:cNvSpPr txBox="1"/>
          <p:nvPr/>
        </p:nvSpPr>
        <p:spPr>
          <a:xfrm rot="1447574">
            <a:off x="1765170" y="3358557"/>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sp>
        <p:nvSpPr>
          <p:cNvPr id="36" name="TextBox 35"/>
          <p:cNvSpPr txBox="1"/>
          <p:nvPr/>
        </p:nvSpPr>
        <p:spPr>
          <a:xfrm>
            <a:off x="1738645" y="2027165"/>
            <a:ext cx="680258" cy="215444"/>
          </a:xfrm>
          <a:prstGeom prst="rect">
            <a:avLst/>
          </a:prstGeom>
          <a:noFill/>
        </p:spPr>
        <p:txBody>
          <a:bodyPr wrap="square" rtlCol="0">
            <a:spAutoFit/>
          </a:bodyPr>
          <a:lstStyle/>
          <a:p>
            <a:r>
              <a:rPr lang="en-US" sz="800" dirty="0" smtClean="0">
                <a:latin typeface="+mj-lt"/>
                <a:cs typeface="Geneva"/>
              </a:rPr>
              <a:t>TE=+40ns</a:t>
            </a:r>
            <a:endParaRPr lang="en-IN" sz="800" dirty="0" err="1" smtClean="0">
              <a:latin typeface="+mj-lt"/>
              <a:cs typeface="Geneva"/>
            </a:endParaRPr>
          </a:p>
        </p:txBody>
      </p:sp>
      <p:sp>
        <p:nvSpPr>
          <p:cNvPr id="37" name="TextBox 36"/>
          <p:cNvSpPr txBox="1"/>
          <p:nvPr/>
        </p:nvSpPr>
        <p:spPr>
          <a:xfrm>
            <a:off x="1763884" y="2784572"/>
            <a:ext cx="680258" cy="215444"/>
          </a:xfrm>
          <a:prstGeom prst="rect">
            <a:avLst/>
          </a:prstGeom>
          <a:noFill/>
        </p:spPr>
        <p:txBody>
          <a:bodyPr wrap="square" rtlCol="0">
            <a:spAutoFit/>
          </a:bodyPr>
          <a:lstStyle/>
          <a:p>
            <a:r>
              <a:rPr lang="en-US" sz="800" dirty="0" smtClean="0">
                <a:latin typeface="+mj-lt"/>
                <a:cs typeface="Geneva"/>
              </a:rPr>
              <a:t>TE=+35ns</a:t>
            </a:r>
            <a:endParaRPr lang="en-IN" sz="800" dirty="0" err="1" smtClean="0">
              <a:latin typeface="+mj-lt"/>
              <a:cs typeface="Geneva"/>
            </a:endParaRPr>
          </a:p>
        </p:txBody>
      </p:sp>
      <p:cxnSp>
        <p:nvCxnSpPr>
          <p:cNvPr id="46" name="Elbow Connector 45"/>
          <p:cNvCxnSpPr/>
          <p:nvPr/>
        </p:nvCxnSpPr>
        <p:spPr>
          <a:xfrm rot="5400000" flipH="1" flipV="1">
            <a:off x="1424275" y="976784"/>
            <a:ext cx="404200" cy="224541"/>
          </a:xfrm>
          <a:prstGeom prst="bentConnector3">
            <a:avLst/>
          </a:prstGeom>
          <a:ln w="9525"/>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a:off x="1645891" y="718458"/>
            <a:ext cx="171102" cy="162294"/>
          </a:xfrm>
          <a:prstGeom prs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cxnSp>
        <p:nvCxnSpPr>
          <p:cNvPr id="48" name="Elbow Connector 47"/>
          <p:cNvCxnSpPr/>
          <p:nvPr/>
        </p:nvCxnSpPr>
        <p:spPr>
          <a:xfrm rot="5400000" flipH="1" flipV="1">
            <a:off x="1491718" y="2246485"/>
            <a:ext cx="265623" cy="213825"/>
          </a:xfrm>
          <a:prstGeom prst="bentConnector3">
            <a:avLst/>
          </a:prstGeom>
          <a:ln w="9525"/>
        </p:spPr>
        <p:style>
          <a:lnRef idx="2">
            <a:schemeClr val="accent1"/>
          </a:lnRef>
          <a:fillRef idx="0">
            <a:schemeClr val="accent1"/>
          </a:fillRef>
          <a:effectRef idx="1">
            <a:schemeClr val="accent1"/>
          </a:effectRef>
          <a:fontRef idx="minor">
            <a:schemeClr val="tx1"/>
          </a:fontRef>
        </p:style>
      </p:cxnSp>
      <p:sp>
        <p:nvSpPr>
          <p:cNvPr id="51" name="Isosceles Triangle 50"/>
          <p:cNvSpPr/>
          <p:nvPr/>
        </p:nvSpPr>
        <p:spPr>
          <a:xfrm>
            <a:off x="1685188" y="2112664"/>
            <a:ext cx="106913" cy="101407"/>
          </a:xfrm>
          <a:prstGeom prs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cxnSp>
        <p:nvCxnSpPr>
          <p:cNvPr id="5" name="Straight Arrow Connector 4"/>
          <p:cNvCxnSpPr/>
          <p:nvPr/>
        </p:nvCxnSpPr>
        <p:spPr>
          <a:xfrm flipV="1">
            <a:off x="635340" y="1490354"/>
            <a:ext cx="772875" cy="31370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92138" y="2559132"/>
            <a:ext cx="716077" cy="34435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1564" y="3198862"/>
            <a:ext cx="451262" cy="112167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DU</a:t>
            </a:r>
            <a:endParaRPr lang="en-IN" sz="900" dirty="0" err="1" smtClean="0">
              <a:solidFill>
                <a:schemeClr val="bg1"/>
              </a:solidFill>
              <a:latin typeface="Geneva"/>
              <a:cs typeface="Geneva"/>
            </a:endParaRPr>
          </a:p>
        </p:txBody>
      </p:sp>
      <p:cxnSp>
        <p:nvCxnSpPr>
          <p:cNvPr id="20" name="Straight Arrow Connector 19"/>
          <p:cNvCxnSpPr/>
          <p:nvPr/>
        </p:nvCxnSpPr>
        <p:spPr>
          <a:xfrm flipV="1">
            <a:off x="267195" y="2784572"/>
            <a:ext cx="0" cy="4142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71694" y="934191"/>
            <a:ext cx="543696" cy="295738"/>
          </a:xfrm>
          <a:prstGeom prst="round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T-GM</a:t>
            </a:r>
            <a:endParaRPr lang="en-IN" sz="900" dirty="0" err="1" smtClean="0">
              <a:solidFill>
                <a:schemeClr val="bg1"/>
              </a:solidFill>
              <a:latin typeface="Geneva"/>
              <a:cs typeface="Geneva"/>
            </a:endParaRPr>
          </a:p>
        </p:txBody>
      </p:sp>
      <p:cxnSp>
        <p:nvCxnSpPr>
          <p:cNvPr id="28" name="Straight Arrow Connector 27"/>
          <p:cNvCxnSpPr>
            <a:endCxn id="2" idx="0"/>
          </p:cNvCxnSpPr>
          <p:nvPr/>
        </p:nvCxnSpPr>
        <p:spPr>
          <a:xfrm flipH="1">
            <a:off x="338452" y="1244013"/>
            <a:ext cx="5090" cy="41573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5557" y="2907430"/>
            <a:ext cx="782981" cy="230832"/>
          </a:xfrm>
          <a:prstGeom prst="rect">
            <a:avLst/>
          </a:prstGeom>
          <a:noFill/>
        </p:spPr>
        <p:txBody>
          <a:bodyPr wrap="square" rtlCol="0">
            <a:spAutoFit/>
          </a:bodyPr>
          <a:lstStyle/>
          <a:p>
            <a:r>
              <a:rPr lang="en-US" sz="900" dirty="0" smtClean="0">
                <a:latin typeface="+mj-lt"/>
                <a:cs typeface="Geneva"/>
              </a:rPr>
              <a:t>CUS plane</a:t>
            </a:r>
            <a:endParaRPr lang="en-IN" sz="900" dirty="0" err="1" smtClean="0">
              <a:latin typeface="+mj-lt"/>
              <a:cs typeface="Geneva"/>
            </a:endParaRPr>
          </a:p>
        </p:txBody>
      </p:sp>
      <p:cxnSp>
        <p:nvCxnSpPr>
          <p:cNvPr id="55" name="Straight Connector 54"/>
          <p:cNvCxnSpPr/>
          <p:nvPr/>
        </p:nvCxnSpPr>
        <p:spPr>
          <a:xfrm>
            <a:off x="1517617" y="2303813"/>
            <a:ext cx="167571" cy="88419"/>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1517617" y="2303813"/>
            <a:ext cx="128274" cy="88419"/>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5" name="Curved Connector 64"/>
          <p:cNvCxnSpPr/>
          <p:nvPr/>
        </p:nvCxnSpPr>
        <p:spPr>
          <a:xfrm rot="16200000" flipH="1">
            <a:off x="231401" y="1573013"/>
            <a:ext cx="1440153" cy="788861"/>
          </a:xfrm>
          <a:prstGeom prst="curvedConnector3">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89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par>
                                <p:cTn id="8" presetID="26" presetClass="emph" presetSubtype="0" repeatCount="indefinite" fill="hold" nodeType="withEffect">
                                  <p:stCondLst>
                                    <p:cond delay="0"/>
                                  </p:stCondLst>
                                  <p:childTnLst>
                                    <p:animEffect transition="out" filter="fade">
                                      <p:cBhvr>
                                        <p:cTn id="9" dur="1000" tmFilter="0, 0; .2, .5; .8, .5; 1, 0"/>
                                        <p:tgtEl>
                                          <p:spTgt spid="14"/>
                                        </p:tgtEl>
                                      </p:cBhvr>
                                    </p:animEffect>
                                    <p:animScale>
                                      <p:cBhvr>
                                        <p:cTn id="10" dur="500" autoRev="1" fill="hold"/>
                                        <p:tgtEl>
                                          <p:spTgt spid="14"/>
                                        </p:tgtEl>
                                      </p:cBhvr>
                                      <p:by x="105000" y="105000"/>
                                    </p:animScale>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57"/>
                                        </p:tgtEl>
                                        <p:attrNameLst>
                                          <p:attrName>style.visibility</p:attrName>
                                        </p:attrNameLst>
                                      </p:cBhvr>
                                      <p:to>
                                        <p:strVal val="visible"/>
                                      </p:to>
                                    </p:set>
                                  </p:childTnLst>
                                </p:cTn>
                              </p:par>
                            </p:childTnLst>
                          </p:cTn>
                        </p:par>
                        <p:par>
                          <p:cTn id="14" fill="hold">
                            <p:stCondLst>
                              <p:cond delay="1500"/>
                            </p:stCondLst>
                            <p:childTnLst>
                              <p:par>
                                <p:cTn id="15" presetID="10" presetClass="entr" presetSubtype="0" repeatCount="indefinite" fill="hold" nodeType="afterEffect">
                                  <p:stCondLst>
                                    <p:cond delay="50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indefinite"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94486" y="2050898"/>
            <a:ext cx="5001407"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Holdover </a:t>
            </a:r>
            <a:r>
              <a:rPr lang="en-US" b="1" kern="0" dirty="0" err="1" smtClean="0">
                <a:solidFill>
                  <a:schemeClr val="bg1"/>
                </a:solidFill>
                <a:effectLst>
                  <a:outerShdw blurRad="50800" dist="38100" dir="2700000" algn="tl" rotWithShape="0">
                    <a:srgbClr val="000000">
                      <a:alpha val="43000"/>
                    </a:srgbClr>
                  </a:outerShdw>
                </a:effectLst>
                <a:latin typeface="Calibri"/>
                <a:cs typeface="Calibri"/>
                <a:sym typeface="Bebas Neue" charset="0"/>
              </a:rPr>
              <a:t>Characterisitics</a:t>
            </a: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 of RU</a:t>
            </a:r>
            <a:endPar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endParaRP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1054739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normAutofit/>
          </a:bodyPr>
          <a:lstStyle/>
          <a:p>
            <a:pPr>
              <a:buFont typeface="Wingdings" panose="05000000000000000000" pitchFamily="2" charset="2"/>
              <a:buChar char="Ø"/>
            </a:pPr>
            <a:r>
              <a:rPr lang="en-US" sz="1600" dirty="0" smtClean="0"/>
              <a:t>RUs with GNSS based sync without back up clock source goes to holdover/free-run</a:t>
            </a:r>
          </a:p>
          <a:p>
            <a:pPr>
              <a:buFont typeface="Wingdings" panose="05000000000000000000" pitchFamily="2" charset="2"/>
              <a:buChar char="Ø"/>
            </a:pPr>
            <a:r>
              <a:rPr lang="en-US" sz="1600" dirty="0" smtClean="0"/>
              <a:t>Typically RUs will have short holdover periods due to low quality oscillators being used for cost reasons. </a:t>
            </a:r>
          </a:p>
          <a:p>
            <a:pPr>
              <a:buFont typeface="Wingdings" panose="05000000000000000000" pitchFamily="2" charset="2"/>
              <a:buChar char="Ø"/>
            </a:pPr>
            <a:r>
              <a:rPr lang="en-US" sz="1600" dirty="0" smtClean="0"/>
              <a:t>Short holdover periods of RUs leads to bringing down the cells.</a:t>
            </a:r>
          </a:p>
          <a:p>
            <a:pPr>
              <a:buFont typeface="Wingdings" panose="05000000000000000000" pitchFamily="2" charset="2"/>
              <a:buChar char="Ø"/>
            </a:pPr>
            <a:r>
              <a:rPr lang="en-US" sz="1600" dirty="0" smtClean="0"/>
              <a:t>One RU in the network going out of sync might impact cells of all the RUs connected to DU since TAE drifts faster on the affected RU and causing all cells going down.</a:t>
            </a:r>
          </a:p>
          <a:p>
            <a:pPr>
              <a:buFont typeface="Wingdings" panose="05000000000000000000" pitchFamily="2" charset="2"/>
              <a:buChar char="Ø"/>
            </a:pPr>
            <a:r>
              <a:rPr lang="en-US" sz="1600" dirty="0" smtClean="0"/>
              <a:t>Need for RUs equipped with high quality oscillator to mitigate the sync loss impact. Trade off cost vs service impact?</a:t>
            </a:r>
          </a:p>
          <a:p>
            <a:pPr marL="0" indent="0">
              <a:buNone/>
            </a:pPr>
            <a:endParaRPr lang="en-IN" sz="1600" dirty="0"/>
          </a:p>
        </p:txBody>
      </p:sp>
      <p:sp>
        <p:nvSpPr>
          <p:cNvPr id="33" name="Text Placeholder 32"/>
          <p:cNvSpPr>
            <a:spLocks noGrp="1"/>
          </p:cNvSpPr>
          <p:nvPr>
            <p:ph type="body" sz="half" idx="2"/>
          </p:nvPr>
        </p:nvSpPr>
        <p:spPr>
          <a:xfrm>
            <a:off x="64370" y="552203"/>
            <a:ext cx="3118218" cy="3888352"/>
          </a:xfrm>
        </p:spPr>
        <p:txBody>
          <a:bodyPr/>
          <a:lstStyle/>
          <a:p>
            <a:endParaRPr lang="en-IN" dirty="0"/>
          </a:p>
        </p:txBody>
      </p:sp>
      <p:sp>
        <p:nvSpPr>
          <p:cNvPr id="34" name="Text Placeholder 33"/>
          <p:cNvSpPr>
            <a:spLocks noGrp="1"/>
          </p:cNvSpPr>
          <p:nvPr>
            <p:ph type="body" sz="quarter" idx="10"/>
          </p:nvPr>
        </p:nvSpPr>
        <p:spPr/>
        <p:txBody>
          <a:bodyPr>
            <a:normAutofit/>
          </a:bodyPr>
          <a:lstStyle/>
          <a:p>
            <a:r>
              <a:rPr lang="en-US" sz="2400" dirty="0" smtClean="0"/>
              <a:t>Holdover </a:t>
            </a:r>
            <a:r>
              <a:rPr lang="en-US" sz="2400" dirty="0" err="1" smtClean="0"/>
              <a:t>characterisitics</a:t>
            </a:r>
            <a:r>
              <a:rPr lang="en-US" sz="2400" dirty="0" smtClean="0"/>
              <a:t> of </a:t>
            </a:r>
            <a:r>
              <a:rPr lang="en-US" sz="2400" dirty="0" err="1" smtClean="0"/>
              <a:t>RUs.</a:t>
            </a:r>
            <a:endParaRPr lang="en-IN" sz="2400" dirty="0"/>
          </a:p>
        </p:txBody>
      </p:sp>
      <p:sp>
        <p:nvSpPr>
          <p:cNvPr id="3" name="Slide Number Placeholder 2"/>
          <p:cNvSpPr>
            <a:spLocks noGrp="1"/>
          </p:cNvSpPr>
          <p:nvPr>
            <p:ph type="sldNum" sz="quarter" idx="11"/>
          </p:nvPr>
        </p:nvSpPr>
        <p:spPr/>
        <p:txBody>
          <a:bodyPr/>
          <a:lstStyle/>
          <a:p>
            <a:pPr>
              <a:defRPr/>
            </a:pPr>
            <a:fld id="{A66D4279-CFA2-6248-93AE-98B795A90FCC}" type="slidenum">
              <a:rPr lang="en-US" smtClean="0"/>
              <a:pPr>
                <a:defRPr/>
              </a:pPr>
              <a:t>16</a:t>
            </a:fld>
            <a:endParaRPr lang="en-US" dirty="0"/>
          </a:p>
        </p:txBody>
      </p:sp>
      <p:sp>
        <p:nvSpPr>
          <p:cNvPr id="2" name="Rectangle 1"/>
          <p:cNvSpPr/>
          <p:nvPr/>
        </p:nvSpPr>
        <p:spPr>
          <a:xfrm>
            <a:off x="41564" y="1659749"/>
            <a:ext cx="451262" cy="112167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DU</a:t>
            </a:r>
            <a:endParaRPr lang="en-IN" sz="900" dirty="0" err="1" smtClean="0">
              <a:solidFill>
                <a:schemeClr val="bg1"/>
              </a:solidFill>
              <a:latin typeface="Geneva"/>
              <a:cs typeface="Geneva"/>
            </a:endParaRPr>
          </a:p>
        </p:txBody>
      </p:sp>
      <p:sp>
        <p:nvSpPr>
          <p:cNvPr id="7" name="Rectangle 6"/>
          <p:cNvSpPr/>
          <p:nvPr/>
        </p:nvSpPr>
        <p:spPr>
          <a:xfrm>
            <a:off x="1411185" y="2509003"/>
            <a:ext cx="437408" cy="689859"/>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RU2</a:t>
            </a:r>
            <a:endParaRPr lang="en-IN" sz="900" dirty="0" err="1" smtClean="0">
              <a:solidFill>
                <a:schemeClr val="bg1"/>
              </a:solidFill>
              <a:latin typeface="Geneva"/>
              <a:cs typeface="Geneva"/>
            </a:endParaRPr>
          </a:p>
        </p:txBody>
      </p:sp>
      <p:sp>
        <p:nvSpPr>
          <p:cNvPr id="8" name="Rectangle 7"/>
          <p:cNvSpPr/>
          <p:nvPr/>
        </p:nvSpPr>
        <p:spPr>
          <a:xfrm>
            <a:off x="1408215" y="1299258"/>
            <a:ext cx="437408" cy="66818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RU1</a:t>
            </a:r>
            <a:endParaRPr lang="en-IN" sz="900" dirty="0" err="1" smtClean="0">
              <a:solidFill>
                <a:schemeClr val="bg1"/>
              </a:solidFill>
              <a:latin typeface="Geneva"/>
              <a:cs typeface="Genev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934191"/>
            <a:ext cx="363447" cy="36506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1438992"/>
            <a:ext cx="363447" cy="36506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4" y="2027165"/>
            <a:ext cx="363447" cy="365067"/>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2613015"/>
            <a:ext cx="363447" cy="365067"/>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3264178"/>
            <a:ext cx="363447" cy="365067"/>
          </a:xfrm>
          <a:prstGeom prst="rect">
            <a:avLst/>
          </a:prstGeom>
        </p:spPr>
      </p:pic>
      <p:sp>
        <p:nvSpPr>
          <p:cNvPr id="16" name="TextBox 15"/>
          <p:cNvSpPr txBox="1"/>
          <p:nvPr/>
        </p:nvSpPr>
        <p:spPr>
          <a:xfrm rot="20100919">
            <a:off x="473691" y="1282073"/>
            <a:ext cx="961693" cy="215444"/>
          </a:xfrm>
          <a:prstGeom prst="rect">
            <a:avLst/>
          </a:prstGeom>
          <a:noFill/>
        </p:spPr>
        <p:txBody>
          <a:bodyPr wrap="square" rtlCol="0">
            <a:spAutoFit/>
          </a:bodyPr>
          <a:lstStyle/>
          <a:p>
            <a:r>
              <a:rPr lang="en-US" sz="800" dirty="0" smtClean="0">
                <a:latin typeface="+mj-lt"/>
                <a:cs typeface="Geneva"/>
              </a:rPr>
              <a:t>CU traffic</a:t>
            </a:r>
            <a:endParaRPr lang="en-IN" sz="800" dirty="0" err="1" smtClean="0">
              <a:latin typeface="+mj-lt"/>
              <a:cs typeface="Geneva"/>
            </a:endParaRPr>
          </a:p>
        </p:txBody>
      </p:sp>
      <p:sp>
        <p:nvSpPr>
          <p:cNvPr id="18" name="TextBox 17"/>
          <p:cNvSpPr txBox="1"/>
          <p:nvPr/>
        </p:nvSpPr>
        <p:spPr>
          <a:xfrm rot="1134618">
            <a:off x="422648" y="2795763"/>
            <a:ext cx="961693" cy="215444"/>
          </a:xfrm>
          <a:prstGeom prst="rect">
            <a:avLst/>
          </a:prstGeom>
          <a:noFill/>
        </p:spPr>
        <p:txBody>
          <a:bodyPr wrap="square" rtlCol="0">
            <a:spAutoFit/>
          </a:bodyPr>
          <a:lstStyle/>
          <a:p>
            <a:r>
              <a:rPr lang="en-US" sz="800" dirty="0" smtClean="0">
                <a:latin typeface="+mj-lt"/>
                <a:cs typeface="Geneva"/>
              </a:rPr>
              <a:t>CU Traffic</a:t>
            </a:r>
            <a:endParaRPr lang="en-IN" sz="800" dirty="0" err="1" smtClean="0">
              <a:latin typeface="+mj-lt"/>
              <a:cs typeface="Geneva"/>
            </a:endParaRPr>
          </a:p>
        </p:txBody>
      </p:sp>
      <p:sp>
        <p:nvSpPr>
          <p:cNvPr id="19" name="TextBox 18"/>
          <p:cNvSpPr txBox="1"/>
          <p:nvPr/>
        </p:nvSpPr>
        <p:spPr>
          <a:xfrm rot="20084655">
            <a:off x="708141" y="1710632"/>
            <a:ext cx="626785" cy="215444"/>
          </a:xfrm>
          <a:prstGeom prst="rect">
            <a:avLst/>
          </a:prstGeom>
          <a:noFill/>
        </p:spPr>
        <p:txBody>
          <a:bodyPr wrap="square" rtlCol="0">
            <a:spAutoFit/>
          </a:bodyPr>
          <a:lstStyle/>
          <a:p>
            <a:r>
              <a:rPr lang="en-US" sz="800" dirty="0" err="1" smtClean="0">
                <a:latin typeface="+mj-lt"/>
                <a:cs typeface="Geneva"/>
              </a:rPr>
              <a:t>eCPRI</a:t>
            </a:r>
            <a:endParaRPr lang="en-IN" sz="800" dirty="0" err="1" smtClean="0">
              <a:latin typeface="+mj-lt"/>
              <a:cs typeface="Geneva"/>
            </a:endParaRPr>
          </a:p>
        </p:txBody>
      </p:sp>
      <p:sp>
        <p:nvSpPr>
          <p:cNvPr id="20" name="TextBox 19"/>
          <p:cNvSpPr txBox="1"/>
          <p:nvPr/>
        </p:nvSpPr>
        <p:spPr>
          <a:xfrm rot="1215118">
            <a:off x="641144" y="2401282"/>
            <a:ext cx="626785" cy="215444"/>
          </a:xfrm>
          <a:prstGeom prst="rect">
            <a:avLst/>
          </a:prstGeom>
          <a:noFill/>
        </p:spPr>
        <p:txBody>
          <a:bodyPr wrap="square" rtlCol="0">
            <a:spAutoFit/>
          </a:bodyPr>
          <a:lstStyle/>
          <a:p>
            <a:r>
              <a:rPr lang="en-US" sz="800" dirty="0" err="1" smtClean="0">
                <a:latin typeface="+mj-lt"/>
                <a:cs typeface="Geneva"/>
              </a:rPr>
              <a:t>eCPRI</a:t>
            </a:r>
            <a:endParaRPr lang="en-IN" sz="800" dirty="0" err="1" smtClean="0">
              <a:latin typeface="+mj-lt"/>
              <a:cs typeface="Geneva"/>
            </a:endParaRPr>
          </a:p>
        </p:txBody>
      </p:sp>
      <p:sp>
        <p:nvSpPr>
          <p:cNvPr id="21" name="Left-Right Arrow 20"/>
          <p:cNvSpPr/>
          <p:nvPr/>
        </p:nvSpPr>
        <p:spPr>
          <a:xfrm rot="19491038">
            <a:off x="1856751" y="1177978"/>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2" name="Left-Right Arrow 21"/>
          <p:cNvSpPr/>
          <p:nvPr/>
        </p:nvSpPr>
        <p:spPr>
          <a:xfrm>
            <a:off x="1831736" y="158140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3" name="Left-Right Arrow 22"/>
          <p:cNvSpPr/>
          <p:nvPr/>
        </p:nvSpPr>
        <p:spPr>
          <a:xfrm rot="1525241">
            <a:off x="1848592" y="1981529"/>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5" name="Left-Right Arrow 24"/>
          <p:cNvSpPr/>
          <p:nvPr/>
        </p:nvSpPr>
        <p:spPr>
          <a:xfrm rot="1525241">
            <a:off x="1841731" y="3212227"/>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6" name="Left-Right Arrow 25"/>
          <p:cNvSpPr/>
          <p:nvPr/>
        </p:nvSpPr>
        <p:spPr>
          <a:xfrm>
            <a:off x="1841730" y="275003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9" name="TextBox 28"/>
          <p:cNvSpPr txBox="1"/>
          <p:nvPr/>
        </p:nvSpPr>
        <p:spPr>
          <a:xfrm rot="19536309">
            <a:off x="1831736" y="934191"/>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sp>
        <p:nvSpPr>
          <p:cNvPr id="30" name="TextBox 29"/>
          <p:cNvSpPr txBox="1"/>
          <p:nvPr/>
        </p:nvSpPr>
        <p:spPr>
          <a:xfrm rot="1447574">
            <a:off x="1765170" y="3358557"/>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cxnSp>
        <p:nvCxnSpPr>
          <p:cNvPr id="46" name="Elbow Connector 45"/>
          <p:cNvCxnSpPr/>
          <p:nvPr/>
        </p:nvCxnSpPr>
        <p:spPr>
          <a:xfrm rot="5400000" flipH="1" flipV="1">
            <a:off x="1424275" y="976784"/>
            <a:ext cx="404200" cy="224541"/>
          </a:xfrm>
          <a:prstGeom prst="bentConnector3">
            <a:avLst/>
          </a:prstGeom>
          <a:ln w="9525"/>
        </p:spPr>
        <p:style>
          <a:lnRef idx="2">
            <a:schemeClr val="accent1"/>
          </a:lnRef>
          <a:fillRef idx="0">
            <a:schemeClr val="accent1"/>
          </a:fillRef>
          <a:effectRef idx="1">
            <a:schemeClr val="accent1"/>
          </a:effectRef>
          <a:fontRef idx="minor">
            <a:schemeClr val="tx1"/>
          </a:fontRef>
        </p:style>
      </p:cxnSp>
      <p:sp>
        <p:nvSpPr>
          <p:cNvPr id="47" name="Isosceles Triangle 46"/>
          <p:cNvSpPr/>
          <p:nvPr/>
        </p:nvSpPr>
        <p:spPr>
          <a:xfrm>
            <a:off x="1645891" y="718458"/>
            <a:ext cx="171102" cy="162294"/>
          </a:xfrm>
          <a:prstGeom prs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cxnSp>
        <p:nvCxnSpPr>
          <p:cNvPr id="48" name="Elbow Connector 47"/>
          <p:cNvCxnSpPr/>
          <p:nvPr/>
        </p:nvCxnSpPr>
        <p:spPr>
          <a:xfrm rot="5400000" flipH="1" flipV="1">
            <a:off x="1491718" y="2246485"/>
            <a:ext cx="265623" cy="213825"/>
          </a:xfrm>
          <a:prstGeom prst="bentConnector3">
            <a:avLst/>
          </a:prstGeom>
          <a:ln w="9525"/>
        </p:spPr>
        <p:style>
          <a:lnRef idx="2">
            <a:schemeClr val="accent1"/>
          </a:lnRef>
          <a:fillRef idx="0">
            <a:schemeClr val="accent1"/>
          </a:fillRef>
          <a:effectRef idx="1">
            <a:schemeClr val="accent1"/>
          </a:effectRef>
          <a:fontRef idx="minor">
            <a:schemeClr val="tx1"/>
          </a:fontRef>
        </p:style>
      </p:cxnSp>
      <p:sp>
        <p:nvSpPr>
          <p:cNvPr id="51" name="Isosceles Triangle 50"/>
          <p:cNvSpPr/>
          <p:nvPr/>
        </p:nvSpPr>
        <p:spPr>
          <a:xfrm>
            <a:off x="1685188" y="2112664"/>
            <a:ext cx="106913" cy="101407"/>
          </a:xfrm>
          <a:prstGeom prs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52" name="Left-Right Arrow 51"/>
          <p:cNvSpPr/>
          <p:nvPr/>
        </p:nvSpPr>
        <p:spPr>
          <a:xfrm rot="20327605">
            <a:off x="499732" y="1610371"/>
            <a:ext cx="858105" cy="98757"/>
          </a:xfrm>
          <a:prstGeom prst="leftRightArrow">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53" name="Left-Right Arrow 52"/>
          <p:cNvSpPr/>
          <p:nvPr/>
        </p:nvSpPr>
        <p:spPr>
          <a:xfrm rot="1291094">
            <a:off x="504619" y="2669169"/>
            <a:ext cx="858105" cy="98757"/>
          </a:xfrm>
          <a:prstGeom prst="leftRightArrow">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cxnSp>
        <p:nvCxnSpPr>
          <p:cNvPr id="5" name="Straight Connector 4"/>
          <p:cNvCxnSpPr/>
          <p:nvPr/>
        </p:nvCxnSpPr>
        <p:spPr>
          <a:xfrm>
            <a:off x="1624529" y="1014043"/>
            <a:ext cx="207207" cy="1497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624529" y="1014043"/>
            <a:ext cx="192464" cy="1497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87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1000" tmFilter="0, 0; .2, .5; .8, .5; 1, 0"/>
                                        <p:tgtEl>
                                          <p:spTgt spid="52"/>
                                        </p:tgtEl>
                                      </p:cBhvr>
                                    </p:animEffect>
                                    <p:animScale>
                                      <p:cBhvr>
                                        <p:cTn id="7" dur="500" autoRev="1" fill="hold"/>
                                        <p:tgtEl>
                                          <p:spTgt spid="5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1000" tmFilter="0, 0; .2, .5; .8, .5; 1, 0"/>
                                        <p:tgtEl>
                                          <p:spTgt spid="53"/>
                                        </p:tgtEl>
                                      </p:cBhvr>
                                    </p:animEffect>
                                    <p:animScale>
                                      <p:cBhvr>
                                        <p:cTn id="10" dur="500" autoRev="1" fill="hold"/>
                                        <p:tgtEl>
                                          <p:spTgt spid="5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indefinite" fill="hold" nodeType="clickEffect">
                                  <p:stCondLst>
                                    <p:cond delay="0"/>
                                  </p:stCondLst>
                                  <p:childTnLst>
                                    <p:animEffect transition="out" filter="fade">
                                      <p:cBhvr>
                                        <p:cTn id="14" dur="1000" tmFilter="0, 0; .2, .5; .8, .5; 1, 0"/>
                                        <p:tgtEl>
                                          <p:spTgt spid="15"/>
                                        </p:tgtEl>
                                      </p:cBhvr>
                                    </p:animEffect>
                                    <p:animScale>
                                      <p:cBhvr>
                                        <p:cTn id="15" dur="500" autoRev="1" fill="hold"/>
                                        <p:tgtEl>
                                          <p:spTgt spid="15"/>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repeatCount="indefinite" fill="hold" nodeType="clickEffect">
                                  <p:stCondLst>
                                    <p:cond delay="0"/>
                                  </p:stCondLst>
                                  <p:childTnLst>
                                    <p:animEffect transition="out" filter="fade">
                                      <p:cBhvr>
                                        <p:cTn id="19" dur="1000" tmFilter="0, 0; .2, .5; .8, .5; 1, 0"/>
                                        <p:tgtEl>
                                          <p:spTgt spid="5"/>
                                        </p:tgtEl>
                                      </p:cBhvr>
                                    </p:animEffect>
                                    <p:animScale>
                                      <p:cBhvr>
                                        <p:cTn id="20"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94486" y="2050898"/>
            <a:ext cx="5001407"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Single Point of Failure on FH network</a:t>
            </a:r>
            <a:endPar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endParaRP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2873423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normAutofit/>
          </a:bodyPr>
          <a:lstStyle/>
          <a:p>
            <a:pPr>
              <a:buFont typeface="Wingdings" panose="05000000000000000000" pitchFamily="2" charset="2"/>
              <a:buChar char="Ø"/>
            </a:pPr>
            <a:r>
              <a:rPr lang="en-US" sz="1600" dirty="0" smtClean="0"/>
              <a:t>For packet based synchronization using </a:t>
            </a:r>
            <a:r>
              <a:rPr lang="en-US" sz="1600" dirty="0" err="1" smtClean="0"/>
              <a:t>PTP+SyncE</a:t>
            </a:r>
            <a:r>
              <a:rPr lang="en-US" sz="1600" dirty="0" smtClean="0"/>
              <a:t>, unlike </a:t>
            </a:r>
            <a:r>
              <a:rPr lang="en-US" sz="1600" dirty="0"/>
              <a:t>routers/switches ability to carry PTP and </a:t>
            </a:r>
            <a:r>
              <a:rPr lang="en-US" sz="1600" dirty="0" err="1"/>
              <a:t>SyncE</a:t>
            </a:r>
            <a:r>
              <a:rPr lang="en-US" sz="1600" dirty="0"/>
              <a:t> on multiple ports, </a:t>
            </a:r>
            <a:r>
              <a:rPr lang="en-US" sz="1600" dirty="0" smtClean="0"/>
              <a:t>RUs/DUs  </a:t>
            </a:r>
            <a:r>
              <a:rPr lang="en-US" sz="1600" dirty="0"/>
              <a:t>with single FH port</a:t>
            </a:r>
            <a:r>
              <a:rPr lang="en-US" sz="1600" dirty="0" smtClean="0"/>
              <a:t>, carries </a:t>
            </a:r>
            <a:r>
              <a:rPr lang="en-US" sz="1600" dirty="0"/>
              <a:t>PTP and </a:t>
            </a:r>
            <a:r>
              <a:rPr lang="en-US" sz="1600" dirty="0" err="1"/>
              <a:t>SyncE</a:t>
            </a:r>
            <a:r>
              <a:rPr lang="en-US" sz="1600" dirty="0"/>
              <a:t> on same link and this causes single point of failure due to </a:t>
            </a:r>
            <a:r>
              <a:rPr lang="en-US" sz="1600" dirty="0" err="1"/>
              <a:t>absense</a:t>
            </a:r>
            <a:r>
              <a:rPr lang="en-US" sz="1600" dirty="0"/>
              <a:t> </a:t>
            </a:r>
            <a:r>
              <a:rPr lang="en-US" sz="1600" dirty="0" smtClean="0"/>
              <a:t>of alternate </a:t>
            </a:r>
            <a:r>
              <a:rPr lang="en-US" sz="1600" dirty="0"/>
              <a:t>sync path</a:t>
            </a:r>
            <a:r>
              <a:rPr lang="en-US" sz="1600" dirty="0" smtClean="0"/>
              <a:t>.</a:t>
            </a:r>
          </a:p>
          <a:p>
            <a:pPr>
              <a:buFont typeface="Wingdings" panose="05000000000000000000" pitchFamily="2" charset="2"/>
              <a:buChar char="Ø"/>
            </a:pPr>
            <a:r>
              <a:rPr lang="en-US" sz="1600" dirty="0" smtClean="0"/>
              <a:t>Need for adding FH ports/links to DU/RUs for achieving FH redundancy to have alternate sync path.</a:t>
            </a:r>
          </a:p>
          <a:p>
            <a:pPr>
              <a:buFont typeface="Wingdings" panose="05000000000000000000" pitchFamily="2" charset="2"/>
              <a:buChar char="Ø"/>
            </a:pPr>
            <a:r>
              <a:rPr lang="en-US" sz="1600" dirty="0" smtClean="0"/>
              <a:t>Trade off: redundancy vs cost?</a:t>
            </a:r>
          </a:p>
          <a:p>
            <a:pPr marL="0" indent="0">
              <a:buNone/>
            </a:pPr>
            <a:endParaRPr lang="en-IN" sz="1600" dirty="0"/>
          </a:p>
        </p:txBody>
      </p:sp>
      <p:sp>
        <p:nvSpPr>
          <p:cNvPr id="33" name="Text Placeholder 32"/>
          <p:cNvSpPr>
            <a:spLocks noGrp="1"/>
          </p:cNvSpPr>
          <p:nvPr>
            <p:ph type="body" sz="half" idx="2"/>
          </p:nvPr>
        </p:nvSpPr>
        <p:spPr>
          <a:xfrm>
            <a:off x="64370" y="552203"/>
            <a:ext cx="3118218" cy="3888352"/>
          </a:xfrm>
        </p:spPr>
        <p:txBody>
          <a:bodyPr/>
          <a:lstStyle/>
          <a:p>
            <a:endParaRPr lang="en-IN" dirty="0"/>
          </a:p>
        </p:txBody>
      </p:sp>
      <p:sp>
        <p:nvSpPr>
          <p:cNvPr id="34" name="Text Placeholder 33"/>
          <p:cNvSpPr>
            <a:spLocks noGrp="1"/>
          </p:cNvSpPr>
          <p:nvPr>
            <p:ph type="body" sz="quarter" idx="10"/>
          </p:nvPr>
        </p:nvSpPr>
        <p:spPr/>
        <p:txBody>
          <a:bodyPr>
            <a:normAutofit/>
          </a:bodyPr>
          <a:lstStyle/>
          <a:p>
            <a:r>
              <a:rPr lang="en-US" sz="2400" dirty="0" smtClean="0"/>
              <a:t>Single Point of Failure on FH network </a:t>
            </a:r>
            <a:endParaRPr lang="en-IN" sz="2400" dirty="0"/>
          </a:p>
        </p:txBody>
      </p:sp>
      <p:sp>
        <p:nvSpPr>
          <p:cNvPr id="3" name="Slide Number Placeholder 2"/>
          <p:cNvSpPr>
            <a:spLocks noGrp="1"/>
          </p:cNvSpPr>
          <p:nvPr>
            <p:ph type="sldNum" sz="quarter" idx="11"/>
          </p:nvPr>
        </p:nvSpPr>
        <p:spPr/>
        <p:txBody>
          <a:bodyPr/>
          <a:lstStyle/>
          <a:p>
            <a:pPr>
              <a:defRPr/>
            </a:pPr>
            <a:fld id="{A66D4279-CFA2-6248-93AE-98B795A90FCC}" type="slidenum">
              <a:rPr lang="en-US" smtClean="0"/>
              <a:pPr>
                <a:defRPr/>
              </a:pPr>
              <a:t>18</a:t>
            </a:fld>
            <a:endParaRPr lang="en-US" dirty="0"/>
          </a:p>
        </p:txBody>
      </p:sp>
      <p:sp>
        <p:nvSpPr>
          <p:cNvPr id="2" name="Rectangle 1"/>
          <p:cNvSpPr/>
          <p:nvPr/>
        </p:nvSpPr>
        <p:spPr>
          <a:xfrm>
            <a:off x="440801" y="1801521"/>
            <a:ext cx="706581" cy="732483"/>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Switch-1</a:t>
            </a:r>
            <a:endParaRPr lang="en-IN" sz="900" dirty="0" err="1" smtClean="0">
              <a:solidFill>
                <a:schemeClr val="bg1"/>
              </a:solidFill>
              <a:latin typeface="Geneva"/>
              <a:cs typeface="Geneva"/>
            </a:endParaRPr>
          </a:p>
        </p:txBody>
      </p:sp>
      <p:sp>
        <p:nvSpPr>
          <p:cNvPr id="7" name="Rectangle 6"/>
          <p:cNvSpPr/>
          <p:nvPr/>
        </p:nvSpPr>
        <p:spPr>
          <a:xfrm>
            <a:off x="2236520" y="728370"/>
            <a:ext cx="437408" cy="344929"/>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GM2</a:t>
            </a:r>
            <a:endParaRPr lang="en-IN" sz="900" dirty="0" err="1" smtClean="0">
              <a:solidFill>
                <a:schemeClr val="bg1"/>
              </a:solidFill>
              <a:latin typeface="Geneva"/>
              <a:cs typeface="Geneva"/>
            </a:endParaRPr>
          </a:p>
        </p:txBody>
      </p:sp>
      <p:sp>
        <p:nvSpPr>
          <p:cNvPr id="8" name="Rectangle 7"/>
          <p:cNvSpPr/>
          <p:nvPr/>
        </p:nvSpPr>
        <p:spPr>
          <a:xfrm>
            <a:off x="517433" y="767946"/>
            <a:ext cx="437408" cy="344929"/>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GM</a:t>
            </a:r>
            <a:r>
              <a:rPr lang="en-US" sz="900" dirty="0" smtClean="0">
                <a:solidFill>
                  <a:schemeClr val="bg1"/>
                </a:solidFill>
                <a:latin typeface="Geneva"/>
                <a:cs typeface="Geneva"/>
              </a:rPr>
              <a:t>1</a:t>
            </a:r>
            <a:endParaRPr lang="en-IN" sz="900" dirty="0" err="1" smtClean="0">
              <a:solidFill>
                <a:schemeClr val="bg1"/>
              </a:solidFill>
              <a:latin typeface="Geneva"/>
              <a:cs typeface="Geneva"/>
            </a:endParaRPr>
          </a:p>
        </p:txBody>
      </p:sp>
      <p:sp>
        <p:nvSpPr>
          <p:cNvPr id="18" name="TextBox 17"/>
          <p:cNvSpPr txBox="1"/>
          <p:nvPr/>
        </p:nvSpPr>
        <p:spPr>
          <a:xfrm rot="17913825">
            <a:off x="-91993" y="2802351"/>
            <a:ext cx="694969" cy="215444"/>
          </a:xfrm>
          <a:prstGeom prst="rect">
            <a:avLst/>
          </a:prstGeom>
          <a:noFill/>
        </p:spPr>
        <p:txBody>
          <a:bodyPr wrap="square" rtlCol="0">
            <a:spAutoFit/>
          </a:bodyPr>
          <a:lstStyle/>
          <a:p>
            <a:r>
              <a:rPr lang="en-US" sz="800" dirty="0" smtClean="0">
                <a:latin typeface="+mj-lt"/>
                <a:cs typeface="Geneva"/>
              </a:rPr>
              <a:t>CUS Traffic</a:t>
            </a:r>
            <a:endParaRPr lang="en-IN" sz="800" dirty="0" err="1" smtClean="0">
              <a:latin typeface="+mj-lt"/>
              <a:cs typeface="Geneva"/>
            </a:endParaRPr>
          </a:p>
        </p:txBody>
      </p:sp>
      <p:sp>
        <p:nvSpPr>
          <p:cNvPr id="53" name="Left-Right Arrow 52"/>
          <p:cNvSpPr/>
          <p:nvPr/>
        </p:nvSpPr>
        <p:spPr>
          <a:xfrm rot="6436192">
            <a:off x="-13576" y="2896574"/>
            <a:ext cx="858105" cy="45719"/>
          </a:xfrm>
          <a:prstGeom prst="leftRightArrow">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35" name="Rectangle 34"/>
          <p:cNvSpPr/>
          <p:nvPr/>
        </p:nvSpPr>
        <p:spPr>
          <a:xfrm>
            <a:off x="69138" y="3282609"/>
            <a:ext cx="685219" cy="67781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DU</a:t>
            </a:r>
            <a:endParaRPr lang="en-IN" sz="900" dirty="0" err="1" smtClean="0">
              <a:solidFill>
                <a:schemeClr val="bg1"/>
              </a:solidFill>
              <a:latin typeface="Geneva"/>
              <a:cs typeface="Geneva"/>
            </a:endParaRPr>
          </a:p>
        </p:txBody>
      </p:sp>
      <p:sp>
        <p:nvSpPr>
          <p:cNvPr id="36" name="Rectangle 35"/>
          <p:cNvSpPr/>
          <p:nvPr/>
        </p:nvSpPr>
        <p:spPr>
          <a:xfrm>
            <a:off x="2043546" y="1801520"/>
            <a:ext cx="706581" cy="732483"/>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Switch-2</a:t>
            </a:r>
            <a:endParaRPr lang="en-IN" sz="900" dirty="0" err="1" smtClean="0">
              <a:solidFill>
                <a:schemeClr val="bg1"/>
              </a:solidFill>
              <a:latin typeface="Geneva"/>
              <a:cs typeface="Geneva"/>
            </a:endParaRPr>
          </a:p>
        </p:txBody>
      </p:sp>
      <p:sp>
        <p:nvSpPr>
          <p:cNvPr id="37" name="Rectangle 36"/>
          <p:cNvSpPr/>
          <p:nvPr/>
        </p:nvSpPr>
        <p:spPr>
          <a:xfrm>
            <a:off x="1393301" y="3409754"/>
            <a:ext cx="469935" cy="366241"/>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a:t>
            </a:r>
            <a:r>
              <a:rPr lang="en-US" sz="900" dirty="0" smtClean="0">
                <a:solidFill>
                  <a:schemeClr val="bg1"/>
                </a:solidFill>
                <a:latin typeface="Geneva"/>
                <a:cs typeface="Geneva"/>
              </a:rPr>
              <a:t>U1</a:t>
            </a:r>
            <a:endParaRPr lang="en-IN" sz="900" dirty="0" err="1" smtClean="0">
              <a:solidFill>
                <a:schemeClr val="bg1"/>
              </a:solidFill>
              <a:latin typeface="Geneva"/>
              <a:cs typeface="Geneva"/>
            </a:endParaRPr>
          </a:p>
        </p:txBody>
      </p:sp>
      <p:sp>
        <p:nvSpPr>
          <p:cNvPr id="38" name="Rectangle 37"/>
          <p:cNvSpPr/>
          <p:nvPr/>
        </p:nvSpPr>
        <p:spPr>
          <a:xfrm>
            <a:off x="2455223" y="3409754"/>
            <a:ext cx="487877" cy="33890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a:t>
            </a:r>
            <a:r>
              <a:rPr lang="en-US" sz="900" dirty="0" smtClean="0">
                <a:solidFill>
                  <a:schemeClr val="bg1"/>
                </a:solidFill>
                <a:latin typeface="Geneva"/>
                <a:cs typeface="Geneva"/>
              </a:rPr>
              <a:t>U2</a:t>
            </a:r>
            <a:endParaRPr lang="en-IN" sz="900" dirty="0" err="1" smtClean="0">
              <a:solidFill>
                <a:schemeClr val="bg1"/>
              </a:solidFill>
              <a:latin typeface="Geneva"/>
              <a:cs typeface="Geneva"/>
            </a:endParaRPr>
          </a:p>
        </p:txBody>
      </p:sp>
      <p:sp>
        <p:nvSpPr>
          <p:cNvPr id="39" name="Left-Right Arrow 38"/>
          <p:cNvSpPr/>
          <p:nvPr/>
        </p:nvSpPr>
        <p:spPr>
          <a:xfrm rot="7370758">
            <a:off x="1438563" y="2941475"/>
            <a:ext cx="950120" cy="65922"/>
          </a:xfrm>
          <a:prstGeom prst="leftRightArrow">
            <a:avLst/>
          </a:prstGeom>
          <a:solidFill>
            <a:srgbClr val="7030A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40" name="Left-Right Arrow 39"/>
          <p:cNvSpPr/>
          <p:nvPr/>
        </p:nvSpPr>
        <p:spPr>
          <a:xfrm rot="5106973">
            <a:off x="2158300" y="2965402"/>
            <a:ext cx="858105" cy="49378"/>
          </a:xfrm>
          <a:prstGeom prst="leftRightArrow">
            <a:avLst/>
          </a:prstGeom>
          <a:solidFill>
            <a:srgbClr val="7030A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41" name="Left-Right Arrow 40"/>
          <p:cNvSpPr/>
          <p:nvPr/>
        </p:nvSpPr>
        <p:spPr>
          <a:xfrm rot="3040943">
            <a:off x="716384" y="2972084"/>
            <a:ext cx="1057453" cy="45719"/>
          </a:xfrm>
          <a:prstGeom prst="leftRightArrow">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42" name="Left-Right Arrow 41"/>
          <p:cNvSpPr/>
          <p:nvPr/>
        </p:nvSpPr>
        <p:spPr>
          <a:xfrm rot="2213824" flipV="1">
            <a:off x="921420" y="2967231"/>
            <a:ext cx="1645219" cy="45719"/>
          </a:xfrm>
          <a:prstGeom prst="leftRightArrow">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43" name="Left-Right Arrow 42"/>
          <p:cNvSpPr/>
          <p:nvPr/>
        </p:nvSpPr>
        <p:spPr>
          <a:xfrm rot="8852269">
            <a:off x="459565" y="2762182"/>
            <a:ext cx="1705727" cy="45719"/>
          </a:xfrm>
          <a:prstGeom prst="leftRightArrow">
            <a:avLst/>
          </a:prstGeom>
          <a:solidFill>
            <a:srgbClr val="7030A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44" name="TextBox 43"/>
          <p:cNvSpPr txBox="1"/>
          <p:nvPr/>
        </p:nvSpPr>
        <p:spPr>
          <a:xfrm rot="15811749">
            <a:off x="2450336" y="2864455"/>
            <a:ext cx="694969" cy="215444"/>
          </a:xfrm>
          <a:prstGeom prst="rect">
            <a:avLst/>
          </a:prstGeom>
          <a:noFill/>
        </p:spPr>
        <p:txBody>
          <a:bodyPr wrap="square" rtlCol="0">
            <a:spAutoFit/>
          </a:bodyPr>
          <a:lstStyle/>
          <a:p>
            <a:r>
              <a:rPr lang="en-US" sz="800" dirty="0" smtClean="0">
                <a:latin typeface="+mj-lt"/>
                <a:cs typeface="Geneva"/>
              </a:rPr>
              <a:t>CUS Traffic</a:t>
            </a:r>
            <a:endParaRPr lang="en-IN" sz="800" dirty="0" err="1" smtClean="0">
              <a:latin typeface="+mj-lt"/>
              <a:cs typeface="Geneva"/>
            </a:endParaRPr>
          </a:p>
        </p:txBody>
      </p:sp>
      <p:cxnSp>
        <p:nvCxnSpPr>
          <p:cNvPr id="6" name="Straight Arrow Connector 5"/>
          <p:cNvCxnSpPr/>
          <p:nvPr/>
        </p:nvCxnSpPr>
        <p:spPr>
          <a:xfrm>
            <a:off x="736137" y="1112875"/>
            <a:ext cx="18220" cy="68864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7" idx="2"/>
          </p:cNvCxnSpPr>
          <p:nvPr/>
        </p:nvCxnSpPr>
        <p:spPr>
          <a:xfrm>
            <a:off x="2455224" y="1073299"/>
            <a:ext cx="9110" cy="7282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147382" y="2167761"/>
            <a:ext cx="896164" cy="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rot="1164778">
            <a:off x="266273" y="3012520"/>
            <a:ext cx="682159" cy="180027"/>
          </a:xfrm>
          <a:prstGeom prst="ellipse">
            <a:avLst/>
          </a:prstGeom>
          <a:solidFill>
            <a:schemeClr val="accent1">
              <a:alpha val="51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54" name="Oval 53"/>
          <p:cNvSpPr/>
          <p:nvPr/>
        </p:nvSpPr>
        <p:spPr>
          <a:xfrm>
            <a:off x="1256726" y="3172084"/>
            <a:ext cx="682159" cy="180027"/>
          </a:xfrm>
          <a:prstGeom prst="ellipse">
            <a:avLst/>
          </a:prstGeom>
          <a:solidFill>
            <a:schemeClr val="accent1">
              <a:alpha val="51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55" name="Oval 54"/>
          <p:cNvSpPr/>
          <p:nvPr/>
        </p:nvSpPr>
        <p:spPr>
          <a:xfrm rot="19351012">
            <a:off x="2043547" y="3144457"/>
            <a:ext cx="752756" cy="180027"/>
          </a:xfrm>
          <a:prstGeom prst="ellipse">
            <a:avLst/>
          </a:prstGeom>
          <a:solidFill>
            <a:schemeClr val="accent1">
              <a:alpha val="51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Tree>
    <p:extLst>
      <p:ext uri="{BB962C8B-B14F-4D97-AF65-F5344CB8AC3E}">
        <p14:creationId xmlns:p14="http://schemas.microsoft.com/office/powerpoint/2010/main" val="2675158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94486" y="2050898"/>
            <a:ext cx="5001407"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Longer clock chains in shared cell architecture</a:t>
            </a:r>
            <a:endPar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endParaRP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1237454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pPr indent="0"/>
            <a:r>
              <a:rPr lang="en-US">
                <a:latin typeface="Calibri" charset="0"/>
              </a:rPr>
              <a:t>Disclaimer</a:t>
            </a:r>
          </a:p>
        </p:txBody>
      </p:sp>
      <p:sp>
        <p:nvSpPr>
          <p:cNvPr id="3" name="Content Placeholder 2"/>
          <p:cNvSpPr>
            <a:spLocks noGrp="1"/>
          </p:cNvSpPr>
          <p:nvPr>
            <p:ph idx="1"/>
          </p:nvPr>
        </p:nvSpPr>
        <p:spPr>
          <a:xfrm>
            <a:off x="209550" y="660798"/>
            <a:ext cx="4243388" cy="4079081"/>
          </a:xfrm>
        </p:spPr>
        <p:txBody>
          <a:bodyPr rtlCol="0">
            <a:normAutofit fontScale="77500" lnSpcReduction="20000"/>
          </a:bodyPr>
          <a:lstStyle/>
          <a:p>
            <a:pPr marL="0" indent="0" fontAlgn="auto">
              <a:lnSpc>
                <a:spcPct val="120000"/>
              </a:lnSpc>
              <a:spcAft>
                <a:spcPts val="0"/>
              </a:spcAft>
              <a:buFont typeface="Arial"/>
              <a:buNone/>
              <a:defRPr/>
            </a:pPr>
            <a:r>
              <a:rPr lang="en-US" sz="1600" dirty="0">
                <a:ea typeface="+mn-ea"/>
              </a:rPr>
              <a:t>This presentation is proprietary information of Altiostar Networks, Inc. The information contained herein may not be used to create or change any contractual obligation of Altiostar Networks, Inc.  Any review, retransmission, dissemination or other use of, or taking of any action in reliance upon this presentation by persons or entities other than the intended recipients is prohibited. This presentation is for planning and information purposes only.  The specifications contained herein are subject to change without notice. </a:t>
            </a:r>
          </a:p>
          <a:p>
            <a:pPr marL="0" algn="just" fontAlgn="auto">
              <a:spcAft>
                <a:spcPts val="0"/>
              </a:spcAft>
              <a:buFont typeface="Arial"/>
              <a:buChar char="•"/>
              <a:defRPr/>
            </a:pPr>
            <a:endParaRPr lang="en-US" sz="1600" dirty="0">
              <a:ea typeface="+mn-ea"/>
            </a:endParaRPr>
          </a:p>
          <a:p>
            <a:pPr marL="0" indent="0" fontAlgn="auto">
              <a:lnSpc>
                <a:spcPct val="120000"/>
              </a:lnSpc>
              <a:spcAft>
                <a:spcPts val="0"/>
              </a:spcAft>
              <a:buFont typeface="Arial"/>
              <a:buNone/>
              <a:defRPr/>
            </a:pPr>
            <a:r>
              <a:rPr lang="en-US" sz="1600" dirty="0">
                <a:ea typeface="+mn-ea"/>
              </a:rPr>
              <a:t>Any information contained in Altiostar’s product roadmap is intended to outline our general product direction. It is intended for information purposes only, and may not be incorporated into any contract. This does not constitute a promise or obligation of delivery of any product, feature, functionality or service and should not be relied upon in making purchasing decisions.  Altiostar, at its sole discretion, and without notice, reserves the right to alter the design, specifications, and forecasted time to market of all of its products and services on any roadmap, at any time, as part of its continuing program of product development. </a:t>
            </a:r>
          </a:p>
          <a:p>
            <a:pPr marL="0" indent="0" fontAlgn="auto">
              <a:spcAft>
                <a:spcPts val="0"/>
              </a:spcAft>
              <a:buFont typeface="Arial"/>
              <a:buNone/>
              <a:defRPr/>
            </a:pPr>
            <a:endParaRPr lang="en-US" dirty="0">
              <a:ea typeface="+mn-ea"/>
            </a:endParaRPr>
          </a:p>
        </p:txBody>
      </p:sp>
      <p:pic>
        <p:nvPicPr>
          <p:cNvPr id="4099" name="Picture 4" descr="skyline.jpg"/>
          <p:cNvPicPr>
            <a:picLocks noChangeAspect="1"/>
          </p:cNvPicPr>
          <p:nvPr/>
        </p:nvPicPr>
        <p:blipFill>
          <a:blip r:embed="rId2">
            <a:extLst>
              <a:ext uri="{28A0092B-C50C-407E-A947-70E740481C1C}">
                <a14:useLocalDpi xmlns:a14="http://schemas.microsoft.com/office/drawing/2010/main" val="0"/>
              </a:ext>
            </a:extLst>
          </a:blip>
          <a:srcRect l="9370" r="46552" b="856"/>
          <a:stretch>
            <a:fillRect/>
          </a:stretch>
        </p:blipFill>
        <p:spPr bwMode="auto">
          <a:xfrm>
            <a:off x="4575176" y="0"/>
            <a:ext cx="4568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p:cNvSpPr>
            <a:spLocks noGrp="1"/>
          </p:cNvSpPr>
          <p:nvPr>
            <p:ph type="sldNum" sz="quarter" idx="10"/>
          </p:nvPr>
        </p:nvSpPr>
        <p:spPr>
          <a:xfrm>
            <a:off x="239714" y="4886326"/>
            <a:ext cx="465137" cy="183356"/>
          </a:xfrm>
        </p:spPr>
        <p:txBody>
          <a:bodyPr/>
          <a:lstStyle/>
          <a:p>
            <a:pPr>
              <a:defRPr/>
            </a:pPr>
            <a:fld id="{5041495B-7FA8-4647-B2C1-9B7661F6B1DC}" type="slidenum">
              <a:rPr lang="en-US"/>
              <a:pPr>
                <a:defRPr/>
              </a:pPr>
              <a:t>2</a:t>
            </a:fld>
            <a:endParaRPr lang="en-US" dirty="0"/>
          </a:p>
        </p:txBody>
      </p:sp>
    </p:spTree>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normAutofit/>
          </a:bodyPr>
          <a:lstStyle/>
          <a:p>
            <a:pPr>
              <a:buFont typeface="Wingdings" panose="05000000000000000000" pitchFamily="2" charset="2"/>
              <a:buChar char="Ø"/>
            </a:pPr>
            <a:r>
              <a:rPr lang="en-US" sz="1600" dirty="0" smtClean="0"/>
              <a:t>In </a:t>
            </a:r>
            <a:r>
              <a:rPr lang="en-US" sz="1600" dirty="0"/>
              <a:t>shared cell architecture (where cell can have one or multiple carriers by several RUs with </a:t>
            </a:r>
            <a:r>
              <a:rPr lang="en-US" sz="1600" dirty="0" smtClean="0"/>
              <a:t>multiple cells</a:t>
            </a:r>
            <a:r>
              <a:rPr lang="en-US" sz="1600" dirty="0"/>
              <a:t>) in cascaded mode with each RU in the chain acting as BC </a:t>
            </a:r>
            <a:r>
              <a:rPr lang="en-US" sz="1600" dirty="0" smtClean="0"/>
              <a:t>/TC except </a:t>
            </a:r>
            <a:r>
              <a:rPr lang="en-US" sz="1600" dirty="0"/>
              <a:t>last </a:t>
            </a:r>
            <a:r>
              <a:rPr lang="en-US" sz="1600" dirty="0" smtClean="0"/>
              <a:t>RU(T-TSC).</a:t>
            </a:r>
            <a:endParaRPr lang="en-US" sz="1600" dirty="0"/>
          </a:p>
          <a:p>
            <a:pPr>
              <a:buFont typeface="Wingdings" panose="05000000000000000000" pitchFamily="2" charset="2"/>
              <a:buChar char="Ø"/>
            </a:pPr>
            <a:r>
              <a:rPr lang="en-US" sz="1600" dirty="0" smtClean="0"/>
              <a:t>For the case DU syncing from network(acting as T-BC), clock quality </a:t>
            </a:r>
            <a:r>
              <a:rPr lang="en-US" sz="1600" dirty="0" err="1" smtClean="0"/>
              <a:t>dteriorates</a:t>
            </a:r>
            <a:r>
              <a:rPr lang="en-US" sz="1600" dirty="0" smtClean="0"/>
              <a:t> as it is transported over chained </a:t>
            </a:r>
            <a:r>
              <a:rPr lang="en-US" sz="1600" dirty="0"/>
              <a:t>RUs from </a:t>
            </a:r>
            <a:r>
              <a:rPr lang="en-US" sz="1600" dirty="0" smtClean="0"/>
              <a:t>DU.</a:t>
            </a:r>
          </a:p>
          <a:p>
            <a:pPr>
              <a:buFont typeface="Wingdings" panose="05000000000000000000" pitchFamily="2" charset="2"/>
              <a:buChar char="Ø"/>
            </a:pPr>
            <a:r>
              <a:rPr lang="en-US" sz="1600" dirty="0" smtClean="0"/>
              <a:t>Challenges to maintain clock accuracy within +/- 1.5us till the last RU in the chain.</a:t>
            </a:r>
            <a:endParaRPr lang="en-US" sz="1600" dirty="0"/>
          </a:p>
          <a:p>
            <a:pPr>
              <a:buFont typeface="Wingdings" panose="05000000000000000000" pitchFamily="2" charset="2"/>
              <a:buChar char="Ø"/>
            </a:pPr>
            <a:r>
              <a:rPr lang="en-US" sz="1600" dirty="0" smtClean="0"/>
              <a:t>Need for tighter </a:t>
            </a:r>
            <a:r>
              <a:rPr lang="en-US" sz="1600" dirty="0"/>
              <a:t>clock accuracy(Class-C/D</a:t>
            </a:r>
            <a:r>
              <a:rPr lang="en-US" sz="1600" dirty="0" smtClean="0"/>
              <a:t>) for each RU.</a:t>
            </a:r>
          </a:p>
          <a:p>
            <a:pPr marL="0" indent="0">
              <a:buNone/>
            </a:pPr>
            <a:endParaRPr lang="en-IN" sz="1600" dirty="0"/>
          </a:p>
        </p:txBody>
      </p:sp>
      <p:sp>
        <p:nvSpPr>
          <p:cNvPr id="33" name="Text Placeholder 32"/>
          <p:cNvSpPr>
            <a:spLocks noGrp="1"/>
          </p:cNvSpPr>
          <p:nvPr>
            <p:ph type="body" sz="half" idx="2"/>
          </p:nvPr>
        </p:nvSpPr>
        <p:spPr>
          <a:xfrm>
            <a:off x="64370" y="552203"/>
            <a:ext cx="3118218" cy="3888352"/>
          </a:xfrm>
        </p:spPr>
        <p:txBody>
          <a:bodyPr/>
          <a:lstStyle/>
          <a:p>
            <a:endParaRPr lang="en-IN" dirty="0"/>
          </a:p>
        </p:txBody>
      </p:sp>
      <p:sp>
        <p:nvSpPr>
          <p:cNvPr id="34" name="Text Placeholder 33"/>
          <p:cNvSpPr>
            <a:spLocks noGrp="1"/>
          </p:cNvSpPr>
          <p:nvPr>
            <p:ph type="body" sz="quarter" idx="10"/>
          </p:nvPr>
        </p:nvSpPr>
        <p:spPr/>
        <p:txBody>
          <a:bodyPr>
            <a:normAutofit/>
          </a:bodyPr>
          <a:lstStyle/>
          <a:p>
            <a:pPr marL="274320" lvl="1" indent="0">
              <a:buNone/>
            </a:pPr>
            <a:r>
              <a:rPr lang="en-US" sz="2200" dirty="0"/>
              <a:t>Longer clock chains in shared cell architecture</a:t>
            </a:r>
            <a:r>
              <a:rPr lang="en-US" sz="2200" dirty="0" smtClean="0"/>
              <a:t>.</a:t>
            </a:r>
            <a:endParaRPr lang="en-IN" sz="2400" dirty="0"/>
          </a:p>
        </p:txBody>
      </p:sp>
      <p:sp>
        <p:nvSpPr>
          <p:cNvPr id="3" name="Slide Number Placeholder 2"/>
          <p:cNvSpPr>
            <a:spLocks noGrp="1"/>
          </p:cNvSpPr>
          <p:nvPr>
            <p:ph type="sldNum" sz="quarter" idx="11"/>
          </p:nvPr>
        </p:nvSpPr>
        <p:spPr/>
        <p:txBody>
          <a:bodyPr/>
          <a:lstStyle/>
          <a:p>
            <a:pPr>
              <a:defRPr/>
            </a:pPr>
            <a:fld id="{A66D4279-CFA2-6248-93AE-98B795A90FCC}" type="slidenum">
              <a:rPr lang="en-US" smtClean="0"/>
              <a:pPr>
                <a:defRPr/>
              </a:pPr>
              <a:t>20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96" y="609086"/>
            <a:ext cx="2108673" cy="343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254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94486" y="2050898"/>
            <a:ext cx="5001407"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Sync Plane Management for shared RU </a:t>
            </a:r>
            <a:r>
              <a:rPr lang="en-US" b="1" kern="0" dirty="0" err="1" smtClean="0">
                <a:solidFill>
                  <a:schemeClr val="bg1"/>
                </a:solidFill>
                <a:effectLst>
                  <a:outerShdw blurRad="50800" dist="38100" dir="2700000" algn="tl" rotWithShape="0">
                    <a:srgbClr val="000000">
                      <a:alpha val="43000"/>
                    </a:srgbClr>
                  </a:outerShdw>
                </a:effectLst>
                <a:latin typeface="Calibri"/>
                <a:cs typeface="Calibri"/>
                <a:sym typeface="Bebas Neue" charset="0"/>
              </a:rPr>
              <a:t>deployement</a:t>
            </a:r>
            <a:endPar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endParaRP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2209111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normAutofit/>
          </a:bodyPr>
          <a:lstStyle/>
          <a:p>
            <a:pPr>
              <a:buFont typeface="Wingdings" panose="05000000000000000000" pitchFamily="2" charset="2"/>
              <a:buChar char="Ø"/>
            </a:pPr>
            <a:r>
              <a:rPr lang="en-US" sz="1600" dirty="0" smtClean="0"/>
              <a:t>Shared RU </a:t>
            </a:r>
            <a:r>
              <a:rPr lang="en-US" sz="1600" dirty="0" err="1" smtClean="0"/>
              <a:t>deployement</a:t>
            </a:r>
            <a:r>
              <a:rPr lang="en-US" sz="1600" dirty="0" smtClean="0"/>
              <a:t> use-cases: RAN sharing, MORAN, Neutral host, Network slicing, MORAN.</a:t>
            </a:r>
          </a:p>
          <a:p>
            <a:pPr>
              <a:buFont typeface="Wingdings" panose="05000000000000000000" pitchFamily="2" charset="2"/>
              <a:buChar char="Ø"/>
            </a:pPr>
            <a:r>
              <a:rPr lang="en-US" sz="1600" dirty="0" smtClean="0"/>
              <a:t>In shared </a:t>
            </a:r>
            <a:r>
              <a:rPr lang="en-US" sz="1600" dirty="0"/>
              <a:t>RU architecture where RU is shared by multiple DUs </a:t>
            </a:r>
            <a:r>
              <a:rPr lang="en-US" sz="1600" dirty="0" smtClean="0"/>
              <a:t>challenges </a:t>
            </a:r>
            <a:r>
              <a:rPr lang="en-US" sz="1600" dirty="0"/>
              <a:t>arise as </a:t>
            </a:r>
            <a:r>
              <a:rPr lang="en-US" sz="1600" dirty="0" smtClean="0"/>
              <a:t>who should </a:t>
            </a:r>
            <a:r>
              <a:rPr lang="en-US" sz="1600" dirty="0"/>
              <a:t>be owning sync plane</a:t>
            </a:r>
            <a:r>
              <a:rPr lang="en-US" sz="1600" dirty="0" smtClean="0"/>
              <a:t>?(MNO-A/MNO-B</a:t>
            </a:r>
            <a:r>
              <a:rPr lang="en-US" sz="1600" dirty="0"/>
              <a:t>)? </a:t>
            </a:r>
            <a:endParaRPr lang="en-US" sz="1600" dirty="0" smtClean="0"/>
          </a:p>
          <a:p>
            <a:pPr>
              <a:buFont typeface="Wingdings" panose="05000000000000000000" pitchFamily="2" charset="2"/>
              <a:buChar char="Ø"/>
            </a:pPr>
            <a:r>
              <a:rPr lang="en-US" sz="1600" dirty="0" smtClean="0"/>
              <a:t>MNO-A </a:t>
            </a:r>
            <a:r>
              <a:rPr lang="en-US" sz="1600" dirty="0"/>
              <a:t>specific provisioning impacting </a:t>
            </a:r>
            <a:r>
              <a:rPr lang="en-US" sz="1600" dirty="0" smtClean="0"/>
              <a:t>MNO-B </a:t>
            </a:r>
            <a:r>
              <a:rPr lang="en-US" sz="1600" dirty="0"/>
              <a:t>sync </a:t>
            </a:r>
            <a:r>
              <a:rPr lang="en-US" sz="1600" dirty="0" smtClean="0"/>
              <a:t>plane requirements </a:t>
            </a:r>
            <a:r>
              <a:rPr lang="en-US" sz="1600" dirty="0"/>
              <a:t>(say TDD for </a:t>
            </a:r>
            <a:r>
              <a:rPr lang="en-US" sz="1600" dirty="0" smtClean="0"/>
              <a:t>MNO-A</a:t>
            </a:r>
            <a:r>
              <a:rPr lang="en-US" sz="1600" dirty="0"/>
              <a:t>, FDD for </a:t>
            </a:r>
            <a:r>
              <a:rPr lang="en-US" sz="1600" dirty="0" smtClean="0"/>
              <a:t>MNO-B).</a:t>
            </a:r>
            <a:endParaRPr lang="en-IN" sz="1600" dirty="0"/>
          </a:p>
        </p:txBody>
      </p:sp>
      <p:sp>
        <p:nvSpPr>
          <p:cNvPr id="33" name="Text Placeholder 32"/>
          <p:cNvSpPr>
            <a:spLocks noGrp="1"/>
          </p:cNvSpPr>
          <p:nvPr>
            <p:ph type="body" sz="half" idx="2"/>
          </p:nvPr>
        </p:nvSpPr>
        <p:spPr>
          <a:xfrm>
            <a:off x="214450" y="642050"/>
            <a:ext cx="2976713" cy="3864618"/>
          </a:xfrm>
        </p:spPr>
        <p:txBody>
          <a:bodyPr/>
          <a:lstStyle/>
          <a:p>
            <a:endParaRPr lang="en-IN" dirty="0"/>
          </a:p>
        </p:txBody>
      </p:sp>
      <p:sp>
        <p:nvSpPr>
          <p:cNvPr id="34" name="Text Placeholder 33"/>
          <p:cNvSpPr>
            <a:spLocks noGrp="1"/>
          </p:cNvSpPr>
          <p:nvPr>
            <p:ph type="body" sz="quarter" idx="10"/>
          </p:nvPr>
        </p:nvSpPr>
        <p:spPr/>
        <p:txBody>
          <a:bodyPr>
            <a:normAutofit/>
          </a:bodyPr>
          <a:lstStyle/>
          <a:p>
            <a:pPr marL="274320" lvl="1" indent="0">
              <a:buNone/>
            </a:pPr>
            <a:r>
              <a:rPr lang="en-US" sz="2200" dirty="0" smtClean="0"/>
              <a:t>Sync Plane </a:t>
            </a:r>
            <a:r>
              <a:rPr lang="en-US" sz="2200" dirty="0" err="1" smtClean="0"/>
              <a:t>mgmt</a:t>
            </a:r>
            <a:r>
              <a:rPr lang="en-US" sz="2200" dirty="0" smtClean="0"/>
              <a:t> for shared RU </a:t>
            </a:r>
            <a:r>
              <a:rPr lang="en-US" sz="2200" dirty="0" err="1" smtClean="0"/>
              <a:t>deployement</a:t>
            </a:r>
            <a:endParaRPr lang="en-IN" sz="2400" dirty="0"/>
          </a:p>
        </p:txBody>
      </p:sp>
      <p:sp>
        <p:nvSpPr>
          <p:cNvPr id="3" name="Slide Number Placeholder 2"/>
          <p:cNvSpPr>
            <a:spLocks noGrp="1"/>
          </p:cNvSpPr>
          <p:nvPr>
            <p:ph type="sldNum" sz="quarter" idx="11"/>
          </p:nvPr>
        </p:nvSpPr>
        <p:spPr/>
        <p:txBody>
          <a:bodyPr/>
          <a:lstStyle/>
          <a:p>
            <a:pPr>
              <a:defRPr/>
            </a:pPr>
            <a:fld id="{A66D4279-CFA2-6248-93AE-98B795A90FCC}" type="slidenum">
              <a:rPr lang="en-US" smtClean="0"/>
              <a:pPr>
                <a:defRPr/>
              </a:pPr>
              <a:t>22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76894"/>
            <a:ext cx="348540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437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94486" y="2050898"/>
            <a:ext cx="5001407"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rPr>
              <a:t> </a:t>
            </a: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Q &amp; A</a:t>
            </a:r>
            <a:endPar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endParaRP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2592894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zaki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 y="4052887"/>
            <a:ext cx="9186863" cy="1090613"/>
          </a:xfrm>
          <a:prstGeom prst="rect">
            <a:avLst/>
          </a:prstGeom>
          <a:solidFill>
            <a:schemeClr val="accent2">
              <a:alpha val="85097"/>
            </a:schemeClr>
          </a:solidFill>
          <a:ln>
            <a:noFill/>
          </a:ln>
          <a:extLst/>
        </p:spPr>
        <p:txBody>
          <a:bodyPr lIns="0" tIns="0" rIns="0" bIns="0"/>
          <a:lstStyle/>
          <a:p>
            <a:pPr algn="ctr" defTabSz="914400" fontAlgn="auto">
              <a:spcBef>
                <a:spcPts val="0"/>
              </a:spcBef>
              <a:spcAft>
                <a:spcPts val="0"/>
              </a:spcAft>
              <a:defRPr/>
            </a:pPr>
            <a:endParaRPr lang="en-US" sz="1800" kern="0" dirty="0">
              <a:solidFill>
                <a:sysClr val="windowText" lastClr="000000"/>
              </a:solidFill>
              <a:latin typeface="+mn-lt"/>
              <a:ea typeface="+mn-ea"/>
              <a:cs typeface="+mn-cs"/>
            </a:endParaRPr>
          </a:p>
        </p:txBody>
      </p:sp>
      <p:sp>
        <p:nvSpPr>
          <p:cNvPr id="13" name="Rectangle 5"/>
          <p:cNvSpPr>
            <a:spLocks/>
          </p:cNvSpPr>
          <p:nvPr/>
        </p:nvSpPr>
        <p:spPr bwMode="auto">
          <a:xfrm>
            <a:off x="620714" y="4270773"/>
            <a:ext cx="33750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914400" fontAlgn="auto">
              <a:spcBef>
                <a:spcPts val="0"/>
              </a:spcBef>
              <a:spcAft>
                <a:spcPts val="0"/>
              </a:spcAft>
              <a:defRPr/>
            </a:pPr>
            <a:r>
              <a:rPr lang="en-US" sz="3200" b="1" kern="0" dirty="0">
                <a:solidFill>
                  <a:schemeClr val="bg1"/>
                </a:solidFill>
                <a:effectLst>
                  <a:outerShdw blurRad="50800" dist="38100" dir="2700000" algn="tl" rotWithShape="0">
                    <a:srgbClr val="000000">
                      <a:alpha val="43000"/>
                    </a:srgbClr>
                  </a:outerShdw>
                </a:effectLst>
                <a:latin typeface="Calibri"/>
                <a:cs typeface="Calibri"/>
                <a:sym typeface="Bebas Neue" charset="0"/>
              </a:rPr>
              <a:t>Thank You</a:t>
            </a:r>
          </a:p>
        </p:txBody>
      </p:sp>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b="28973"/>
          <a:stretch>
            <a:fillRect/>
          </a:stretch>
        </p:blipFill>
        <p:spPr bwMode="auto">
          <a:xfrm>
            <a:off x="7216775" y="4785123"/>
            <a:ext cx="1441450" cy="1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Agenda</a:t>
            </a:r>
            <a:endParaRPr lang="en-IN" sz="2800" dirty="0"/>
          </a:p>
        </p:txBody>
      </p:sp>
      <p:sp>
        <p:nvSpPr>
          <p:cNvPr id="4" name="Slide Number Placeholder 3"/>
          <p:cNvSpPr>
            <a:spLocks noGrp="1"/>
          </p:cNvSpPr>
          <p:nvPr>
            <p:ph type="sldNum" sz="quarter" idx="10"/>
          </p:nvPr>
        </p:nvSpPr>
        <p:spPr/>
        <p:txBody>
          <a:bodyPr/>
          <a:lstStyle/>
          <a:p>
            <a:pPr>
              <a:defRPr/>
            </a:pPr>
            <a:fld id="{A66D4279-CFA2-6248-93AE-98B795A90FCC}" type="slidenum">
              <a:rPr lang="en-US" smtClean="0"/>
              <a:pPr>
                <a:defRPr/>
              </a:pPr>
              <a:t>3</a:t>
            </a:fld>
            <a:endParaRPr lang="en-US" dirty="0"/>
          </a:p>
        </p:txBody>
      </p:sp>
      <p:sp>
        <p:nvSpPr>
          <p:cNvPr id="5" name="Content Placeholder 2"/>
          <p:cNvSpPr>
            <a:spLocks noGrp="1"/>
          </p:cNvSpPr>
          <p:nvPr>
            <p:ph idx="1"/>
          </p:nvPr>
        </p:nvSpPr>
        <p:spPr>
          <a:xfrm>
            <a:off x="134471" y="586857"/>
            <a:ext cx="8875058" cy="4007766"/>
          </a:xfrm>
        </p:spPr>
        <p:txBody>
          <a:bodyPr>
            <a:normAutofit fontScale="92500" lnSpcReduction="20000"/>
          </a:bodyPr>
          <a:lstStyle/>
          <a:p>
            <a:pPr>
              <a:buFont typeface="Wingdings" panose="05000000000000000000" pitchFamily="2" charset="2"/>
              <a:buChar char="Ø"/>
            </a:pPr>
            <a:r>
              <a:rPr lang="en-US" sz="2400" dirty="0" smtClean="0"/>
              <a:t>Cloud/Distributed RAN architecture</a:t>
            </a:r>
            <a:endParaRPr lang="en-US" sz="2400" dirty="0" smtClean="0"/>
          </a:p>
          <a:p>
            <a:pPr>
              <a:buFont typeface="Wingdings" panose="05000000000000000000" pitchFamily="2" charset="2"/>
              <a:buChar char="Ø"/>
            </a:pPr>
            <a:r>
              <a:rPr lang="en-US" sz="2400" dirty="0" smtClean="0"/>
              <a:t>Time sync challenges in </a:t>
            </a:r>
            <a:r>
              <a:rPr lang="en-US" sz="2400" dirty="0" err="1" smtClean="0"/>
              <a:t>vRAN</a:t>
            </a:r>
            <a:r>
              <a:rPr lang="en-US" sz="2400" dirty="0" smtClean="0"/>
              <a:t> </a:t>
            </a:r>
            <a:r>
              <a:rPr lang="en-US" sz="2400" dirty="0" err="1" smtClean="0"/>
              <a:t>deployements</a:t>
            </a:r>
            <a:endParaRPr lang="en-US" sz="2400" dirty="0" smtClean="0"/>
          </a:p>
          <a:p>
            <a:pPr lvl="1">
              <a:buFont typeface="Wingdings" panose="05000000000000000000" pitchFamily="2" charset="2"/>
              <a:buChar char="Ø"/>
            </a:pPr>
            <a:r>
              <a:rPr lang="en-US" sz="2200" dirty="0" smtClean="0"/>
              <a:t>Timing unware DU and sync propagation.</a:t>
            </a:r>
          </a:p>
          <a:p>
            <a:pPr lvl="1">
              <a:buFont typeface="Wingdings" panose="05000000000000000000" pitchFamily="2" charset="2"/>
              <a:buChar char="Ø"/>
            </a:pPr>
            <a:r>
              <a:rPr lang="en-US" sz="2200" dirty="0" smtClean="0"/>
              <a:t>TAE challenges across RUs with GNSS based sync.</a:t>
            </a:r>
          </a:p>
          <a:p>
            <a:pPr lvl="1">
              <a:buFont typeface="Wingdings" panose="05000000000000000000" pitchFamily="2" charset="2"/>
              <a:buChar char="Ø"/>
            </a:pPr>
            <a:r>
              <a:rPr lang="en-US" sz="2200" dirty="0" smtClean="0"/>
              <a:t>Sync plane Management for DU/RUs in FH network.</a:t>
            </a:r>
          </a:p>
          <a:p>
            <a:pPr lvl="1">
              <a:buFont typeface="Wingdings" panose="05000000000000000000" pitchFamily="2" charset="2"/>
              <a:buChar char="Ø"/>
            </a:pPr>
            <a:r>
              <a:rPr lang="en-US" sz="2200" dirty="0" smtClean="0"/>
              <a:t>Clock Source redundancy for cell availability.</a:t>
            </a:r>
          </a:p>
          <a:p>
            <a:pPr lvl="1">
              <a:buFont typeface="Wingdings" panose="05000000000000000000" pitchFamily="2" charset="2"/>
              <a:buChar char="Ø"/>
            </a:pPr>
            <a:r>
              <a:rPr lang="en-US" sz="2200" dirty="0" smtClean="0"/>
              <a:t>Holdover characteristics of </a:t>
            </a:r>
            <a:r>
              <a:rPr lang="en-US" sz="2200" dirty="0" err="1" smtClean="0"/>
              <a:t>RUs.</a:t>
            </a:r>
            <a:endParaRPr lang="en-US" sz="2200" dirty="0" smtClean="0"/>
          </a:p>
          <a:p>
            <a:pPr lvl="1">
              <a:buFont typeface="Wingdings" panose="05000000000000000000" pitchFamily="2" charset="2"/>
              <a:buChar char="Ø"/>
            </a:pPr>
            <a:r>
              <a:rPr lang="en-US" sz="2200" dirty="0" smtClean="0"/>
              <a:t>Single Point Of Failure on FH network.</a:t>
            </a:r>
          </a:p>
          <a:p>
            <a:pPr lvl="1">
              <a:buFont typeface="Wingdings" panose="05000000000000000000" pitchFamily="2" charset="2"/>
              <a:buChar char="Ø"/>
            </a:pPr>
            <a:r>
              <a:rPr lang="en-US" sz="2200" dirty="0" smtClean="0"/>
              <a:t>Longer clock chains in shared cell architecture.</a:t>
            </a:r>
          </a:p>
          <a:p>
            <a:pPr lvl="1">
              <a:buFont typeface="Wingdings" panose="05000000000000000000" pitchFamily="2" charset="2"/>
              <a:buChar char="Ø"/>
            </a:pPr>
            <a:r>
              <a:rPr lang="en-US" sz="2200" dirty="0" smtClean="0"/>
              <a:t>Sync Plane management in shared RU architecture</a:t>
            </a:r>
          </a:p>
          <a:p>
            <a:pPr>
              <a:buFont typeface="Wingdings" panose="05000000000000000000" pitchFamily="2" charset="2"/>
              <a:buChar char="Ø"/>
            </a:pPr>
            <a:r>
              <a:rPr lang="en-US" sz="2400" dirty="0" smtClean="0"/>
              <a:t>Final </a:t>
            </a:r>
            <a:r>
              <a:rPr lang="en-US" sz="2400" dirty="0" smtClean="0"/>
              <a:t>Thoughts</a:t>
            </a:r>
          </a:p>
          <a:p>
            <a:pPr>
              <a:buFont typeface="Wingdings" panose="05000000000000000000" pitchFamily="2" charset="2"/>
              <a:buChar char="Ø"/>
            </a:pPr>
            <a:r>
              <a:rPr lang="en-US" sz="2400" dirty="0" smtClean="0"/>
              <a:t>Q &amp; A</a:t>
            </a:r>
          </a:p>
          <a:p>
            <a:pPr>
              <a:buFont typeface="Wingdings" panose="05000000000000000000" pitchFamily="2" charset="2"/>
              <a:buChar char="Ø"/>
            </a:pPr>
            <a:endParaRPr lang="en-IN" sz="1000" dirty="0"/>
          </a:p>
        </p:txBody>
      </p:sp>
    </p:spTree>
    <p:extLst>
      <p:ext uri="{BB962C8B-B14F-4D97-AF65-F5344CB8AC3E}">
        <p14:creationId xmlns:p14="http://schemas.microsoft.com/office/powerpoint/2010/main" val="2737657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94486" y="2050898"/>
            <a:ext cx="4793254"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Cloud/distributed RAN architecture</a:t>
            </a:r>
            <a:endPar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endParaRP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2145236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0538"/>
          </a:xfrm>
        </p:spPr>
        <p:txBody>
          <a:bodyPr/>
          <a:lstStyle/>
          <a:p>
            <a:r>
              <a:rPr lang="en-US" sz="2400" dirty="0" smtClean="0"/>
              <a:t/>
            </a:r>
            <a:br>
              <a:rPr lang="en-US" sz="2400" dirty="0" smtClean="0"/>
            </a:br>
            <a:r>
              <a:rPr lang="en-US" sz="2400" dirty="0" smtClean="0"/>
              <a:t>Cloud/Distributed </a:t>
            </a:r>
            <a:r>
              <a:rPr lang="en-US" sz="2400" dirty="0"/>
              <a:t>RAN architecture</a:t>
            </a:r>
            <a:br>
              <a:rPr lang="en-US" sz="2400" dirty="0"/>
            </a:br>
            <a:endParaRPr lang="en-IN" sz="2400" dirty="0"/>
          </a:p>
        </p:txBody>
      </p:sp>
      <p:sp>
        <p:nvSpPr>
          <p:cNvPr id="4" name="Slide Number Placeholder 3"/>
          <p:cNvSpPr>
            <a:spLocks noGrp="1"/>
          </p:cNvSpPr>
          <p:nvPr>
            <p:ph type="sldNum" sz="quarter" idx="10"/>
          </p:nvPr>
        </p:nvSpPr>
        <p:spPr/>
        <p:txBody>
          <a:bodyPr/>
          <a:lstStyle/>
          <a:p>
            <a:pPr>
              <a:defRPr/>
            </a:pPr>
            <a:fld id="{A66D4279-CFA2-6248-93AE-98B795A90FCC}" type="slidenum">
              <a:rPr lang="en-US" smtClean="0"/>
              <a:pPr>
                <a:defRPr/>
              </a:pPr>
              <a:t>5</a:t>
            </a:fld>
            <a:endParaRPr lang="en-US" dirty="0"/>
          </a:p>
        </p:txBody>
      </p:sp>
      <p:sp>
        <p:nvSpPr>
          <p:cNvPr id="6" name="Rectangle 5"/>
          <p:cNvSpPr/>
          <p:nvPr/>
        </p:nvSpPr>
        <p:spPr>
          <a:xfrm>
            <a:off x="1172833" y="4460664"/>
            <a:ext cx="2504853" cy="338554"/>
          </a:xfrm>
          <a:prstGeom prst="rect">
            <a:avLst/>
          </a:prstGeom>
        </p:spPr>
        <p:txBody>
          <a:bodyPr wrap="none">
            <a:spAutoFit/>
          </a:bodyPr>
          <a:lstStyle/>
          <a:p>
            <a:r>
              <a:rPr lang="en-US" sz="1600" dirty="0" smtClean="0"/>
              <a:t>Figure-1: </a:t>
            </a:r>
            <a:r>
              <a:rPr lang="en-US" sz="1600" dirty="0" err="1" smtClean="0"/>
              <a:t>vRAN</a:t>
            </a:r>
            <a:r>
              <a:rPr lang="en-US" sz="1600" dirty="0" smtClean="0"/>
              <a:t> Architecture</a:t>
            </a:r>
            <a:endParaRPr lang="en-IN" sz="1600"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87829" y="593767"/>
            <a:ext cx="6210794" cy="3705101"/>
          </a:xfrm>
          <a:prstGeom prst="rect">
            <a:avLst/>
          </a:prstGeom>
        </p:spPr>
      </p:pic>
    </p:spTree>
    <p:extLst>
      <p:ext uri="{BB962C8B-B14F-4D97-AF65-F5344CB8AC3E}">
        <p14:creationId xmlns:p14="http://schemas.microsoft.com/office/powerpoint/2010/main" val="40990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66D4279-CFA2-6248-93AE-98B795A90FCC}" type="slidenum">
              <a:rPr lang="en-US" smtClean="0"/>
              <a:pPr>
                <a:defRPr/>
              </a:pPr>
              <a:t>6</a:t>
            </a:fld>
            <a:endParaRPr lang="en-US" dirty="0"/>
          </a:p>
        </p:txBody>
      </p:sp>
      <p:sp>
        <p:nvSpPr>
          <p:cNvPr id="5" name="Rectangle 4"/>
          <p:cNvSpPr/>
          <p:nvPr/>
        </p:nvSpPr>
        <p:spPr>
          <a:xfrm>
            <a:off x="273132" y="688769"/>
            <a:ext cx="8336478" cy="3600986"/>
          </a:xfrm>
          <a:prstGeom prst="rect">
            <a:avLst/>
          </a:prstGeom>
        </p:spPr>
        <p:txBody>
          <a:bodyPr wrap="square">
            <a:spAutoFit/>
          </a:bodyPr>
          <a:lstStyle/>
          <a:p>
            <a:pPr marL="342900" indent="-342900">
              <a:buFont typeface="Wingdings" panose="05000000000000000000" pitchFamily="2" charset="2"/>
              <a:buChar char="Ø"/>
            </a:pPr>
            <a:r>
              <a:rPr lang="en-US" sz="1600" dirty="0"/>
              <a:t>As illustrated in Figure 1, </a:t>
            </a:r>
            <a:r>
              <a:rPr lang="en-US" sz="1600" dirty="0" err="1" smtClean="0"/>
              <a:t>vRAN</a:t>
            </a:r>
            <a:r>
              <a:rPr lang="en-US" sz="1600" dirty="0" smtClean="0"/>
              <a:t> </a:t>
            </a:r>
            <a:r>
              <a:rPr lang="en-US" sz="1600" dirty="0"/>
              <a:t>architecture consists of </a:t>
            </a:r>
            <a:r>
              <a:rPr lang="en-US" sz="1600" dirty="0" err="1" smtClean="0"/>
              <a:t>eNB</a:t>
            </a:r>
            <a:r>
              <a:rPr lang="en-US" sz="1600" dirty="0" smtClean="0"/>
              <a:t>-CU (Centralized </a:t>
            </a:r>
            <a:r>
              <a:rPr lang="en-US" sz="1600" dirty="0"/>
              <a:t>Unit), </a:t>
            </a:r>
            <a:r>
              <a:rPr lang="en-US" sz="1600" dirty="0" err="1" smtClean="0"/>
              <a:t>eNB</a:t>
            </a:r>
            <a:r>
              <a:rPr lang="en-US" sz="1600" dirty="0" smtClean="0"/>
              <a:t>-DU ( Distributed </a:t>
            </a:r>
            <a:r>
              <a:rPr lang="en-US" sz="1600" dirty="0"/>
              <a:t>Unit), </a:t>
            </a:r>
            <a:r>
              <a:rPr lang="en-US" sz="1600" dirty="0" err="1"/>
              <a:t>vEMS</a:t>
            </a:r>
            <a:r>
              <a:rPr lang="en-US" sz="1600" dirty="0"/>
              <a:t> (virtual EMS), </a:t>
            </a:r>
            <a:r>
              <a:rPr lang="en-US" sz="1600" dirty="0" smtClean="0"/>
              <a:t>RU </a:t>
            </a:r>
            <a:r>
              <a:rPr lang="en-US" sz="1600" dirty="0"/>
              <a:t>(Radio </a:t>
            </a:r>
            <a:r>
              <a:rPr lang="en-US" sz="1600" dirty="0" smtClean="0"/>
              <a:t>Unit</a:t>
            </a:r>
            <a:r>
              <a:rPr lang="en-US" sz="1600" dirty="0"/>
              <a:t>) and 3</a:t>
            </a:r>
            <a:r>
              <a:rPr lang="en-US" sz="1600" baseline="30000" dirty="0"/>
              <a:t>rd</a:t>
            </a:r>
            <a:r>
              <a:rPr lang="en-US" sz="1600" dirty="0"/>
              <a:t> party RRH (Remote Radio Head) &amp; Antennas. </a:t>
            </a:r>
            <a:endParaRPr lang="en-US" sz="1600" dirty="0" smtClean="0"/>
          </a:p>
          <a:p>
            <a:pPr marL="342900" indent="-342900">
              <a:buFont typeface="Wingdings" panose="05000000000000000000" pitchFamily="2" charset="2"/>
              <a:buChar char="Ø"/>
            </a:pPr>
            <a:r>
              <a:rPr lang="en-US" sz="1600" dirty="0" smtClean="0"/>
              <a:t>Cell-site may have multiple 3</a:t>
            </a:r>
            <a:r>
              <a:rPr lang="en-US" sz="1600" baseline="30000" dirty="0" smtClean="0"/>
              <a:t>rd</a:t>
            </a:r>
            <a:r>
              <a:rPr lang="en-US" sz="1600" dirty="0" smtClean="0"/>
              <a:t> party RRHs/Antennas </a:t>
            </a:r>
            <a:r>
              <a:rPr lang="en-US" sz="1600" dirty="0"/>
              <a:t>connected to a single </a:t>
            </a:r>
            <a:r>
              <a:rPr lang="en-US" sz="1600" dirty="0" smtClean="0"/>
              <a:t>RU </a:t>
            </a:r>
            <a:r>
              <a:rPr lang="en-US" sz="1600" dirty="0"/>
              <a:t>over CPRI. Multiple such </a:t>
            </a:r>
            <a:r>
              <a:rPr lang="en-US" sz="1600" dirty="0" smtClean="0"/>
              <a:t>RUs </a:t>
            </a:r>
            <a:r>
              <a:rPr lang="en-US" sz="1600" dirty="0"/>
              <a:t>interface with a single instance of an </a:t>
            </a:r>
            <a:r>
              <a:rPr lang="en-US" sz="1600" dirty="0" err="1" smtClean="0"/>
              <a:t>eNB</a:t>
            </a:r>
            <a:r>
              <a:rPr lang="en-US" sz="1600" dirty="0" smtClean="0"/>
              <a:t>-DU</a:t>
            </a:r>
            <a:r>
              <a:rPr lang="en-US" sz="1600" dirty="0"/>
              <a:t>, which can be run in an edge data center cloud. Multiple such </a:t>
            </a:r>
            <a:r>
              <a:rPr lang="en-US" sz="1600" dirty="0" err="1" smtClean="0"/>
              <a:t>eNB</a:t>
            </a:r>
            <a:r>
              <a:rPr lang="en-US" sz="1600" dirty="0" smtClean="0"/>
              <a:t>-DU </a:t>
            </a:r>
            <a:r>
              <a:rPr lang="en-US" sz="1600" dirty="0"/>
              <a:t>instances interface with a single instance of an </a:t>
            </a:r>
            <a:r>
              <a:rPr lang="en-US" sz="1600" dirty="0" err="1" smtClean="0"/>
              <a:t>eNB</a:t>
            </a:r>
            <a:r>
              <a:rPr lang="en-US" sz="1600" dirty="0" smtClean="0"/>
              <a:t>-CU</a:t>
            </a:r>
            <a:r>
              <a:rPr lang="en-US" sz="1600" dirty="0"/>
              <a:t>, which can be run in a centralized data center cloud. Multiple such </a:t>
            </a:r>
            <a:r>
              <a:rPr lang="en-US" sz="1600" dirty="0" err="1" smtClean="0"/>
              <a:t>eNB</a:t>
            </a:r>
            <a:r>
              <a:rPr lang="en-US" sz="1600" dirty="0" smtClean="0"/>
              <a:t>-CU </a:t>
            </a:r>
            <a:r>
              <a:rPr lang="en-US" sz="1600" dirty="0"/>
              <a:t>instances interface with a single instance of </a:t>
            </a:r>
            <a:r>
              <a:rPr lang="en-US" sz="1600" dirty="0" err="1"/>
              <a:t>vEMS</a:t>
            </a:r>
            <a:r>
              <a:rPr lang="en-US" sz="1600" dirty="0"/>
              <a:t>, which can be run in a centralized data center cloud</a:t>
            </a:r>
            <a:r>
              <a:rPr lang="en-US" sz="1600" dirty="0" smtClean="0"/>
              <a:t>.</a:t>
            </a:r>
          </a:p>
          <a:p>
            <a:pPr marL="342900" indent="-342900">
              <a:buFont typeface="Wingdings" panose="05000000000000000000" pitchFamily="2" charset="2"/>
              <a:buChar char="Ø"/>
            </a:pPr>
            <a:r>
              <a:rPr lang="en-US" sz="1600" dirty="0" err="1" smtClean="0"/>
              <a:t>eNB</a:t>
            </a:r>
            <a:r>
              <a:rPr lang="en-US" sz="1600" dirty="0" smtClean="0"/>
              <a:t>-DU  </a:t>
            </a:r>
            <a:r>
              <a:rPr lang="en-US" sz="1600" dirty="0"/>
              <a:t>and </a:t>
            </a:r>
            <a:r>
              <a:rPr lang="en-US" sz="1600" dirty="0" err="1" smtClean="0"/>
              <a:t>eNB</a:t>
            </a:r>
            <a:r>
              <a:rPr lang="en-US" sz="1600" dirty="0" smtClean="0"/>
              <a:t>-CU </a:t>
            </a:r>
            <a:r>
              <a:rPr lang="en-US" sz="1600" dirty="0"/>
              <a:t>can be run in the same data center cloud</a:t>
            </a:r>
            <a:r>
              <a:rPr lang="en-US" sz="1600" dirty="0" smtClean="0"/>
              <a:t>.</a:t>
            </a:r>
          </a:p>
          <a:p>
            <a:pPr marL="342900" indent="-342900">
              <a:buFont typeface="Wingdings" panose="05000000000000000000" pitchFamily="2" charset="2"/>
              <a:buChar char="Ø"/>
            </a:pPr>
            <a:r>
              <a:rPr lang="en-US" sz="1600" dirty="0" smtClean="0"/>
              <a:t>RUs need sync for maintaining phase/</a:t>
            </a:r>
            <a:r>
              <a:rPr lang="en-US" sz="1600" dirty="0" err="1" smtClean="0"/>
              <a:t>freq</a:t>
            </a:r>
            <a:r>
              <a:rPr lang="en-US" sz="1600" dirty="0" smtClean="0"/>
              <a:t>/sync for IQ symbols, PRACH processing, CPRI data transmission.</a:t>
            </a:r>
          </a:p>
          <a:p>
            <a:pPr marL="342900" indent="-342900">
              <a:buFont typeface="Wingdings" panose="05000000000000000000" pitchFamily="2" charset="2"/>
              <a:buChar char="Ø"/>
            </a:pPr>
            <a:r>
              <a:rPr lang="en-US" sz="1600" dirty="0" smtClean="0"/>
              <a:t>DUs needs sync for maintaining L1 symbol timing(SFN) based on the sub carrier spacing needed.</a:t>
            </a:r>
            <a:endParaRPr lang="en-IN" sz="1600" dirty="0"/>
          </a:p>
          <a:p>
            <a:pPr marL="285750" indent="-285750">
              <a:buFont typeface="Wingdings" panose="05000000000000000000" pitchFamily="2" charset="2"/>
              <a:buChar char="Ø"/>
            </a:pPr>
            <a:endParaRPr lang="en-IN" sz="2000" dirty="0"/>
          </a:p>
        </p:txBody>
      </p:sp>
      <p:sp>
        <p:nvSpPr>
          <p:cNvPr id="4" name="Title 3"/>
          <p:cNvSpPr>
            <a:spLocks noGrp="1"/>
          </p:cNvSpPr>
          <p:nvPr>
            <p:ph type="title"/>
          </p:nvPr>
        </p:nvSpPr>
        <p:spPr/>
        <p:txBody>
          <a:bodyPr/>
          <a:lstStyle/>
          <a:p>
            <a:r>
              <a:rPr lang="en-US" sz="2400" dirty="0" smtClean="0"/>
              <a:t>Cloud/Distributed RAN architecture</a:t>
            </a:r>
            <a:endParaRPr lang="en-IN" sz="2400" dirty="0"/>
          </a:p>
        </p:txBody>
      </p:sp>
    </p:spTree>
    <p:extLst>
      <p:ext uri="{BB962C8B-B14F-4D97-AF65-F5344CB8AC3E}">
        <p14:creationId xmlns:p14="http://schemas.microsoft.com/office/powerpoint/2010/main" val="3501989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94486" y="2050898"/>
            <a:ext cx="4066675"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rPr>
              <a:t> </a:t>
            </a: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Time Sync Challenges</a:t>
            </a:r>
            <a:endPar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endParaRP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1122836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normAutofit/>
          </a:bodyPr>
          <a:lstStyle/>
          <a:p>
            <a:pPr>
              <a:buFont typeface="Wingdings" panose="05000000000000000000" pitchFamily="2" charset="2"/>
              <a:buChar char="Ø"/>
            </a:pPr>
            <a:r>
              <a:rPr lang="en-US" sz="1600" dirty="0" smtClean="0"/>
              <a:t>For Timing unaware DU, sync info is needed for deriving SFN and maintaining symbol timing.</a:t>
            </a:r>
          </a:p>
          <a:p>
            <a:pPr>
              <a:buFont typeface="Wingdings" panose="05000000000000000000" pitchFamily="2" charset="2"/>
              <a:buChar char="Ø"/>
            </a:pPr>
            <a:r>
              <a:rPr lang="en-US" sz="1600" dirty="0" smtClean="0"/>
              <a:t>RU might need to send timing info in IQ extensions on FH network. </a:t>
            </a:r>
          </a:p>
          <a:p>
            <a:pPr>
              <a:buFont typeface="Wingdings" panose="05000000000000000000" pitchFamily="2" charset="2"/>
              <a:buChar char="Ø"/>
            </a:pPr>
            <a:r>
              <a:rPr lang="en-US" sz="1600" dirty="0" smtClean="0"/>
              <a:t>Any delays in FH network might impact symbol timings.</a:t>
            </a:r>
          </a:p>
          <a:p>
            <a:pPr>
              <a:buFont typeface="Wingdings" panose="05000000000000000000" pitchFamily="2" charset="2"/>
              <a:buChar char="Ø"/>
            </a:pPr>
            <a:r>
              <a:rPr lang="en-US" sz="1600" dirty="0" smtClean="0"/>
              <a:t>Switches in the FH network might need proper dimensioning of </a:t>
            </a:r>
            <a:r>
              <a:rPr lang="en-US" sz="1600" dirty="0" err="1" smtClean="0"/>
              <a:t>QoS</a:t>
            </a:r>
            <a:r>
              <a:rPr lang="en-US" sz="1600" dirty="0" smtClean="0"/>
              <a:t> to keep this FH delays minimal so as to keep  accurate symbol timings.</a:t>
            </a:r>
          </a:p>
          <a:p>
            <a:pPr>
              <a:buFont typeface="Wingdings" panose="05000000000000000000" pitchFamily="2" charset="2"/>
              <a:buChar char="Ø"/>
            </a:pPr>
            <a:r>
              <a:rPr lang="en-US" sz="1600" dirty="0" smtClean="0"/>
              <a:t>Each RU propagates timing info to DU in IQ </a:t>
            </a:r>
            <a:r>
              <a:rPr lang="en-US" sz="1600" dirty="0" err="1" smtClean="0"/>
              <a:t>pkt</a:t>
            </a:r>
            <a:r>
              <a:rPr lang="en-US" sz="1600" dirty="0" smtClean="0"/>
              <a:t> extensions </a:t>
            </a:r>
            <a:r>
              <a:rPr lang="en-US" sz="1600" dirty="0" err="1" smtClean="0"/>
              <a:t>continously</a:t>
            </a:r>
            <a:r>
              <a:rPr lang="en-US" sz="1600" dirty="0" smtClean="0"/>
              <a:t>.</a:t>
            </a:r>
          </a:p>
          <a:p>
            <a:pPr marL="0" indent="0">
              <a:buNone/>
            </a:pPr>
            <a:endParaRPr lang="en-IN" sz="1600" dirty="0"/>
          </a:p>
        </p:txBody>
      </p:sp>
      <p:sp>
        <p:nvSpPr>
          <p:cNvPr id="33" name="Text Placeholder 32"/>
          <p:cNvSpPr>
            <a:spLocks noGrp="1"/>
          </p:cNvSpPr>
          <p:nvPr>
            <p:ph type="body" sz="half" idx="2"/>
          </p:nvPr>
        </p:nvSpPr>
        <p:spPr>
          <a:xfrm>
            <a:off x="64370" y="552203"/>
            <a:ext cx="3348550" cy="3888352"/>
          </a:xfrm>
        </p:spPr>
        <p:txBody>
          <a:bodyPr/>
          <a:lstStyle/>
          <a:p>
            <a:endParaRPr lang="en-IN" dirty="0"/>
          </a:p>
        </p:txBody>
      </p:sp>
      <p:sp>
        <p:nvSpPr>
          <p:cNvPr id="34" name="Text Placeholder 33"/>
          <p:cNvSpPr>
            <a:spLocks noGrp="1"/>
          </p:cNvSpPr>
          <p:nvPr>
            <p:ph type="body" sz="quarter" idx="10"/>
          </p:nvPr>
        </p:nvSpPr>
        <p:spPr/>
        <p:txBody>
          <a:bodyPr>
            <a:normAutofit fontScale="92500" lnSpcReduction="20000"/>
          </a:bodyPr>
          <a:lstStyle/>
          <a:p>
            <a:r>
              <a:rPr lang="en-US" dirty="0"/>
              <a:t>Sync propagation in Timing unaware</a:t>
            </a:r>
            <a:endParaRPr lang="en-IN" dirty="0"/>
          </a:p>
        </p:txBody>
      </p:sp>
      <p:sp>
        <p:nvSpPr>
          <p:cNvPr id="3" name="Slide Number Placeholder 2"/>
          <p:cNvSpPr>
            <a:spLocks noGrp="1"/>
          </p:cNvSpPr>
          <p:nvPr>
            <p:ph type="sldNum" sz="quarter" idx="11"/>
          </p:nvPr>
        </p:nvSpPr>
        <p:spPr/>
        <p:txBody>
          <a:bodyPr/>
          <a:lstStyle/>
          <a:p>
            <a:pPr>
              <a:defRPr/>
            </a:pPr>
            <a:fld id="{A66D4279-CFA2-6248-93AE-98B795A90FCC}" type="slidenum">
              <a:rPr lang="en-US" smtClean="0"/>
              <a:pPr>
                <a:defRPr/>
              </a:pPr>
              <a:t>8</a:t>
            </a:fld>
            <a:endParaRPr lang="en-US" dirty="0"/>
          </a:p>
        </p:txBody>
      </p:sp>
      <p:sp>
        <p:nvSpPr>
          <p:cNvPr id="2" name="Rectangle 1"/>
          <p:cNvSpPr/>
          <p:nvPr/>
        </p:nvSpPr>
        <p:spPr>
          <a:xfrm>
            <a:off x="41564" y="1659749"/>
            <a:ext cx="451262" cy="112167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DU</a:t>
            </a:r>
            <a:endParaRPr lang="en-IN" sz="900" dirty="0" err="1" smtClean="0">
              <a:solidFill>
                <a:schemeClr val="bg1"/>
              </a:solidFill>
              <a:latin typeface="Geneva"/>
              <a:cs typeface="Geneva"/>
            </a:endParaRPr>
          </a:p>
        </p:txBody>
      </p:sp>
      <p:sp>
        <p:nvSpPr>
          <p:cNvPr id="7" name="Rectangle 6"/>
          <p:cNvSpPr/>
          <p:nvPr/>
        </p:nvSpPr>
        <p:spPr>
          <a:xfrm>
            <a:off x="1411185" y="2509003"/>
            <a:ext cx="437408" cy="689859"/>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RU2</a:t>
            </a:r>
            <a:endParaRPr lang="en-IN" sz="900" dirty="0" err="1" smtClean="0">
              <a:solidFill>
                <a:schemeClr val="bg1"/>
              </a:solidFill>
              <a:latin typeface="Geneva"/>
              <a:cs typeface="Geneva"/>
            </a:endParaRPr>
          </a:p>
        </p:txBody>
      </p:sp>
      <p:sp>
        <p:nvSpPr>
          <p:cNvPr id="8" name="Rectangle 7"/>
          <p:cNvSpPr/>
          <p:nvPr/>
        </p:nvSpPr>
        <p:spPr>
          <a:xfrm>
            <a:off x="1408215" y="1299258"/>
            <a:ext cx="437408" cy="668186"/>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smtClean="0">
                <a:solidFill>
                  <a:schemeClr val="bg1"/>
                </a:solidFill>
                <a:latin typeface="Geneva"/>
                <a:cs typeface="Geneva"/>
              </a:rPr>
              <a:t>RU1</a:t>
            </a:r>
            <a:endParaRPr lang="en-IN" sz="900" dirty="0" err="1" smtClean="0">
              <a:solidFill>
                <a:schemeClr val="bg1"/>
              </a:solidFill>
              <a:latin typeface="Geneva"/>
              <a:cs typeface="Geneva"/>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934191"/>
            <a:ext cx="363447" cy="365067"/>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5" y="1438992"/>
            <a:ext cx="363447" cy="36506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004" y="2027165"/>
            <a:ext cx="363447" cy="365067"/>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2613015"/>
            <a:ext cx="363447" cy="365067"/>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680" y="3264178"/>
            <a:ext cx="363447" cy="365067"/>
          </a:xfrm>
          <a:prstGeom prst="rect">
            <a:avLst/>
          </a:prstGeom>
        </p:spPr>
      </p:pic>
      <p:sp>
        <p:nvSpPr>
          <p:cNvPr id="14" name="Left-Right Arrow 13"/>
          <p:cNvSpPr/>
          <p:nvPr/>
        </p:nvSpPr>
        <p:spPr>
          <a:xfrm rot="20230457">
            <a:off x="432091" y="1623002"/>
            <a:ext cx="935926" cy="111082"/>
          </a:xfrm>
          <a:prstGeom prst="leftRightArrow">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15" name="Left-Right Arrow 14"/>
          <p:cNvSpPr/>
          <p:nvPr/>
        </p:nvSpPr>
        <p:spPr>
          <a:xfrm rot="1179361">
            <a:off x="481620" y="2609530"/>
            <a:ext cx="935926" cy="129116"/>
          </a:xfrm>
          <a:prstGeom prst="leftRightArrow">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16" name="TextBox 15"/>
          <p:cNvSpPr txBox="1"/>
          <p:nvPr/>
        </p:nvSpPr>
        <p:spPr>
          <a:xfrm rot="20100919">
            <a:off x="473691" y="1220518"/>
            <a:ext cx="961693" cy="338554"/>
          </a:xfrm>
          <a:prstGeom prst="rect">
            <a:avLst/>
          </a:prstGeom>
          <a:noFill/>
        </p:spPr>
        <p:txBody>
          <a:bodyPr wrap="square" rtlCol="0">
            <a:spAutoFit/>
          </a:bodyPr>
          <a:lstStyle/>
          <a:p>
            <a:r>
              <a:rPr lang="en-US" sz="800" dirty="0" smtClean="0">
                <a:latin typeface="+mj-lt"/>
                <a:cs typeface="Geneva"/>
              </a:rPr>
              <a:t>IQ data with Timing info</a:t>
            </a:r>
            <a:endParaRPr lang="en-IN" sz="800" dirty="0" err="1" smtClean="0">
              <a:latin typeface="+mj-lt"/>
              <a:cs typeface="Geneva"/>
            </a:endParaRPr>
          </a:p>
        </p:txBody>
      </p:sp>
      <p:sp>
        <p:nvSpPr>
          <p:cNvPr id="18" name="TextBox 17"/>
          <p:cNvSpPr txBox="1"/>
          <p:nvPr/>
        </p:nvSpPr>
        <p:spPr>
          <a:xfrm rot="1134618">
            <a:off x="422648" y="2734208"/>
            <a:ext cx="961693" cy="338554"/>
          </a:xfrm>
          <a:prstGeom prst="rect">
            <a:avLst/>
          </a:prstGeom>
          <a:noFill/>
        </p:spPr>
        <p:txBody>
          <a:bodyPr wrap="square" rtlCol="0">
            <a:spAutoFit/>
          </a:bodyPr>
          <a:lstStyle/>
          <a:p>
            <a:r>
              <a:rPr lang="en-US" sz="800" dirty="0" smtClean="0">
                <a:latin typeface="+mj-lt"/>
                <a:cs typeface="Geneva"/>
              </a:rPr>
              <a:t>IQ data with Timing info</a:t>
            </a:r>
            <a:endParaRPr lang="en-IN" sz="800" dirty="0" err="1" smtClean="0">
              <a:latin typeface="+mj-lt"/>
              <a:cs typeface="Geneva"/>
            </a:endParaRPr>
          </a:p>
        </p:txBody>
      </p:sp>
      <p:sp>
        <p:nvSpPr>
          <p:cNvPr id="19" name="TextBox 18"/>
          <p:cNvSpPr txBox="1"/>
          <p:nvPr/>
        </p:nvSpPr>
        <p:spPr>
          <a:xfrm rot="20084655">
            <a:off x="708141" y="1710632"/>
            <a:ext cx="626785" cy="215444"/>
          </a:xfrm>
          <a:prstGeom prst="rect">
            <a:avLst/>
          </a:prstGeom>
          <a:noFill/>
        </p:spPr>
        <p:txBody>
          <a:bodyPr wrap="square" rtlCol="0">
            <a:spAutoFit/>
          </a:bodyPr>
          <a:lstStyle/>
          <a:p>
            <a:r>
              <a:rPr lang="en-US" sz="800" dirty="0" err="1" smtClean="0">
                <a:latin typeface="+mj-lt"/>
                <a:cs typeface="Geneva"/>
              </a:rPr>
              <a:t>eCPRI</a:t>
            </a:r>
            <a:endParaRPr lang="en-IN" sz="800" dirty="0" err="1" smtClean="0">
              <a:latin typeface="+mj-lt"/>
              <a:cs typeface="Geneva"/>
            </a:endParaRPr>
          </a:p>
        </p:txBody>
      </p:sp>
      <p:sp>
        <p:nvSpPr>
          <p:cNvPr id="20" name="TextBox 19"/>
          <p:cNvSpPr txBox="1"/>
          <p:nvPr/>
        </p:nvSpPr>
        <p:spPr>
          <a:xfrm rot="1215118">
            <a:off x="641144" y="2401282"/>
            <a:ext cx="626785" cy="215444"/>
          </a:xfrm>
          <a:prstGeom prst="rect">
            <a:avLst/>
          </a:prstGeom>
          <a:noFill/>
        </p:spPr>
        <p:txBody>
          <a:bodyPr wrap="square" rtlCol="0">
            <a:spAutoFit/>
          </a:bodyPr>
          <a:lstStyle/>
          <a:p>
            <a:r>
              <a:rPr lang="en-US" sz="800" dirty="0" err="1" smtClean="0">
                <a:latin typeface="+mj-lt"/>
                <a:cs typeface="Geneva"/>
              </a:rPr>
              <a:t>eCPRI</a:t>
            </a:r>
            <a:endParaRPr lang="en-IN" sz="800" dirty="0" err="1" smtClean="0">
              <a:latin typeface="+mj-lt"/>
              <a:cs typeface="Geneva"/>
            </a:endParaRPr>
          </a:p>
        </p:txBody>
      </p:sp>
      <p:sp>
        <p:nvSpPr>
          <p:cNvPr id="21" name="Left-Right Arrow 20"/>
          <p:cNvSpPr/>
          <p:nvPr/>
        </p:nvSpPr>
        <p:spPr>
          <a:xfrm rot="19491038">
            <a:off x="1856751" y="1177978"/>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2" name="Left-Right Arrow 21"/>
          <p:cNvSpPr/>
          <p:nvPr/>
        </p:nvSpPr>
        <p:spPr>
          <a:xfrm>
            <a:off x="1831736" y="158140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3" name="Left-Right Arrow 22"/>
          <p:cNvSpPr/>
          <p:nvPr/>
        </p:nvSpPr>
        <p:spPr>
          <a:xfrm rot="1525241">
            <a:off x="1848592" y="1981529"/>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5" name="Left-Right Arrow 24"/>
          <p:cNvSpPr/>
          <p:nvPr/>
        </p:nvSpPr>
        <p:spPr>
          <a:xfrm rot="1525241">
            <a:off x="1841731" y="3212227"/>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6" name="Left-Right Arrow 25"/>
          <p:cNvSpPr/>
          <p:nvPr/>
        </p:nvSpPr>
        <p:spPr>
          <a:xfrm>
            <a:off x="1841730" y="2750030"/>
            <a:ext cx="602412" cy="103902"/>
          </a:xfrm>
          <a:prstGeom prst="leftRightArrow">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2600" dirty="0" err="1" smtClean="0">
              <a:solidFill>
                <a:schemeClr val="bg1"/>
              </a:solidFill>
              <a:latin typeface="Geneva"/>
              <a:cs typeface="Geneva"/>
            </a:endParaRPr>
          </a:p>
        </p:txBody>
      </p:sp>
      <p:sp>
        <p:nvSpPr>
          <p:cNvPr id="29" name="TextBox 28"/>
          <p:cNvSpPr txBox="1"/>
          <p:nvPr/>
        </p:nvSpPr>
        <p:spPr>
          <a:xfrm rot="19536309">
            <a:off x="1831736" y="934191"/>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sp>
        <p:nvSpPr>
          <p:cNvPr id="30" name="TextBox 29"/>
          <p:cNvSpPr txBox="1"/>
          <p:nvPr/>
        </p:nvSpPr>
        <p:spPr>
          <a:xfrm rot="1447574">
            <a:off x="1765170" y="3358557"/>
            <a:ext cx="400825" cy="215444"/>
          </a:xfrm>
          <a:prstGeom prst="rect">
            <a:avLst/>
          </a:prstGeom>
          <a:noFill/>
        </p:spPr>
        <p:txBody>
          <a:bodyPr wrap="square" rtlCol="0">
            <a:spAutoFit/>
          </a:bodyPr>
          <a:lstStyle/>
          <a:p>
            <a:r>
              <a:rPr lang="en-US" sz="800" dirty="0" smtClean="0">
                <a:latin typeface="+mj-lt"/>
                <a:cs typeface="Geneva"/>
              </a:rPr>
              <a:t>CPRI</a:t>
            </a:r>
            <a:endParaRPr lang="en-IN" sz="800" dirty="0" err="1" smtClean="0">
              <a:latin typeface="+mj-lt"/>
              <a:cs typeface="Geneva"/>
            </a:endParaRPr>
          </a:p>
        </p:txBody>
      </p:sp>
    </p:spTree>
    <p:extLst>
      <p:ext uri="{BB962C8B-B14F-4D97-AF65-F5344CB8AC3E}">
        <p14:creationId xmlns:p14="http://schemas.microsoft.com/office/powerpoint/2010/main" val="37978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2000"/>
                                        <p:tgtEl>
                                          <p:spTgt spid="14"/>
                                        </p:tgtEl>
                                      </p:cBhvr>
                                    </p:animEffect>
                                  </p:childTnLst>
                                </p:cTn>
                              </p:par>
                              <p:par>
                                <p:cTn id="8" presetID="16" presetClass="entr" presetSubtype="21" repeatCount="indefinite" fill="hold" grpId="0" nodeType="withEffect">
                                  <p:stCondLst>
                                    <p:cond delay="0"/>
                                  </p:stCondLst>
                                  <p:endCondLst>
                                    <p:cond evt="onNext" delay="0">
                                      <p:tgtEl>
                                        <p:sldTgt/>
                                      </p:tgtEl>
                                    </p:cond>
                                  </p:end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honeycomb2.png"/>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953273"/>
            <a:ext cx="9152569" cy="3997347"/>
          </a:xfrm>
          <a:prstGeom prst="rect">
            <a:avLst/>
          </a:prstGeom>
        </p:spPr>
      </p:pic>
      <p:pic>
        <p:nvPicPr>
          <p:cNvPr id="32" name="Picture 31" descr="honeycomb2.pn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0" y="-1"/>
            <a:ext cx="9152569" cy="3477412"/>
          </a:xfrm>
          <a:prstGeom prst="rect">
            <a:avLst/>
          </a:prstGeom>
        </p:spPr>
      </p:pic>
      <p:sp>
        <p:nvSpPr>
          <p:cNvPr id="2" name="Rectangle 2"/>
          <p:cNvSpPr>
            <a:spLocks/>
          </p:cNvSpPr>
          <p:nvPr/>
        </p:nvSpPr>
        <p:spPr bwMode="auto">
          <a:xfrm>
            <a:off x="1128713" y="1343595"/>
            <a:ext cx="8023856" cy="2059742"/>
          </a:xfrm>
          <a:prstGeom prst="rect">
            <a:avLst/>
          </a:prstGeom>
          <a:solidFill>
            <a:schemeClr val="accent2"/>
          </a:solidFill>
          <a:ln>
            <a:noFill/>
          </a:ln>
        </p:spPr>
        <p:txBody>
          <a:bodyPr lIns="0" tIns="0" rIns="0" bIns="0"/>
          <a:lstStyle/>
          <a:p>
            <a:pPr algn="ctr">
              <a:defRPr/>
            </a:pPr>
            <a:endParaRPr lang="en-US" sz="1800" kern="0" dirty="0">
              <a:solidFill>
                <a:sysClr val="windowText" lastClr="000000"/>
              </a:solidFill>
            </a:endParaRPr>
          </a:p>
        </p:txBody>
      </p:sp>
      <p:pic>
        <p:nvPicPr>
          <p:cNvPr id="18"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554081" y="4686606"/>
            <a:ext cx="1082411" cy="26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p:cNvSpPr>
            <a:spLocks/>
          </p:cNvSpPr>
          <p:nvPr/>
        </p:nvSpPr>
        <p:spPr bwMode="auto">
          <a:xfrm>
            <a:off x="3934326" y="1737711"/>
            <a:ext cx="4066675" cy="6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endPar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endParaRPr>
          </a:p>
          <a:p>
            <a:pPr>
              <a:defRPr/>
            </a:pPr>
            <a:r>
              <a:rPr lang="en-US" b="1" kern="0" dirty="0" smtClean="0">
                <a:solidFill>
                  <a:schemeClr val="bg1"/>
                </a:solidFill>
                <a:effectLst>
                  <a:outerShdw blurRad="50800" dist="38100" dir="2700000" algn="tl" rotWithShape="0">
                    <a:srgbClr val="000000">
                      <a:alpha val="43000"/>
                    </a:srgbClr>
                  </a:outerShdw>
                </a:effectLst>
                <a:latin typeface="Calibri"/>
                <a:cs typeface="Calibri"/>
                <a:sym typeface="Bebas Neue" charset="0"/>
              </a:rPr>
              <a:t>TAE challenges across RUs with GNSS based sync</a:t>
            </a:r>
          </a:p>
          <a:p>
            <a:pPr>
              <a:defRPr/>
            </a:pPr>
            <a:endParaRPr lang="en-US" b="1" kern="0" dirty="0">
              <a:solidFill>
                <a:schemeClr val="bg1"/>
              </a:solidFill>
              <a:effectLst>
                <a:outerShdw blurRad="50800" dist="38100" dir="2700000" algn="tl" rotWithShape="0">
                  <a:srgbClr val="000000">
                    <a:alpha val="43000"/>
                  </a:srgbClr>
                </a:outerShdw>
              </a:effectLst>
              <a:latin typeface="Calibri"/>
              <a:cs typeface="Calibri"/>
              <a:sym typeface="Bebas Neue" charset="0"/>
            </a:endParaRPr>
          </a:p>
        </p:txBody>
      </p:sp>
      <p:pic>
        <p:nvPicPr>
          <p:cNvPr id="19" name="Picture 18" descr="tablet_airport2.jpg"/>
          <p:cNvPicPr>
            <a:picLocks noChangeAspect="1"/>
          </p:cNvPicPr>
          <p:nvPr/>
        </p:nvPicPr>
        <p:blipFill rotWithShape="1">
          <a:blip r:embed="rId5" cstate="screen">
            <a:extLst>
              <a:ext uri="{28A0092B-C50C-407E-A947-70E740481C1C}">
                <a14:useLocalDpi xmlns:a14="http://schemas.microsoft.com/office/drawing/2010/main"/>
              </a:ext>
            </a:extLst>
          </a:blip>
          <a:srcRect b="-346"/>
          <a:stretch/>
        </p:blipFill>
        <p:spPr>
          <a:xfrm>
            <a:off x="1" y="1338147"/>
            <a:ext cx="3934325" cy="2067621"/>
          </a:xfrm>
          <a:prstGeom prst="rect">
            <a:avLst/>
          </a:prstGeom>
        </p:spPr>
      </p:pic>
    </p:spTree>
    <p:extLst>
      <p:ext uri="{BB962C8B-B14F-4D97-AF65-F5344CB8AC3E}">
        <p14:creationId xmlns:p14="http://schemas.microsoft.com/office/powerpoint/2010/main" val="3240662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Altiostar_PowerPoint_Template">
  <a:themeElements>
    <a:clrScheme name="Altiostar Networks 1">
      <a:dk1>
        <a:sysClr val="windowText" lastClr="000000"/>
      </a:dk1>
      <a:lt1>
        <a:sysClr val="window" lastClr="FFFFFF"/>
      </a:lt1>
      <a:dk2>
        <a:srgbClr val="0A4B72"/>
      </a:dk2>
      <a:lt2>
        <a:srgbClr val="BCE4FA"/>
      </a:lt2>
      <a:accent1>
        <a:srgbClr val="55A4CC"/>
      </a:accent1>
      <a:accent2>
        <a:srgbClr val="0C78B7"/>
      </a:accent2>
      <a:accent3>
        <a:srgbClr val="B2B3B6"/>
      </a:accent3>
      <a:accent4>
        <a:srgbClr val="E07B26"/>
      </a:accent4>
      <a:accent5>
        <a:srgbClr val="FCB968"/>
      </a:accent5>
      <a:accent6>
        <a:srgbClr val="FAA742"/>
      </a:accent6>
      <a:hlink>
        <a:srgbClr val="0C78B7"/>
      </a:hlink>
      <a:folHlink>
        <a:srgbClr val="55A4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600" dirty="0" err="1" smtClean="0">
            <a:solidFill>
              <a:schemeClr val="bg1"/>
            </a:solidFill>
            <a:latin typeface="Geneva"/>
            <a:cs typeface="Geneva"/>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600" dirty="0" err="1" smtClean="0">
            <a:latin typeface="+mj-lt"/>
            <a:cs typeface="Genev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D467F3DF262044930A7E2A6342C1CA" ma:contentTypeVersion="8" ma:contentTypeDescription="Create a new document." ma:contentTypeScope="" ma:versionID="2ea27ded7578514ba00bba19b13bb5f7">
  <xsd:schema xmlns:xsd="http://www.w3.org/2001/XMLSchema" xmlns:xs="http://www.w3.org/2001/XMLSchema" xmlns:p="http://schemas.microsoft.com/office/2006/metadata/properties" xmlns:ns2="a661a4d2-080d-4c45-a4ab-e4565e44bad0" xmlns:ns3="aef735f8-3e83-423e-abf0-45a0860afed0" targetNamespace="http://schemas.microsoft.com/office/2006/metadata/properties" ma:root="true" ma:fieldsID="3455013d57d01ca324f33fe8782efa75" ns2:_="" ns3:_="">
    <xsd:import namespace="a661a4d2-080d-4c45-a4ab-e4565e44bad0"/>
    <xsd:import namespace="aef735f8-3e83-423e-abf0-45a0860afe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61a4d2-080d-4c45-a4ab-e4565e44b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f735f8-3e83-423e-abf0-45a0860afed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A97F71-F083-46F4-B4A3-ACB662F41A80}">
  <ds:schemaRef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6289B1A4-D500-45B2-B3E9-4600FEFB1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61a4d2-080d-4c45-a4ab-e4565e44bad0"/>
    <ds:schemaRef ds:uri="aef735f8-3e83-423e-abf0-45a0860af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A527E9-CC61-4A0C-BF82-713E527923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Altiostar_PowerPoint_Template.potx</Template>
  <TotalTime>12729</TotalTime>
  <Words>1394</Words>
  <Application>Microsoft Office PowerPoint</Application>
  <PresentationFormat>On-screen Show (16:9)</PresentationFormat>
  <Paragraphs>155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Altiostar_PowerPoint_Template</vt:lpstr>
      <vt:lpstr>PowerPoint Presentation</vt:lpstr>
      <vt:lpstr>Disclaimer</vt:lpstr>
      <vt:lpstr>Agenda</vt:lpstr>
      <vt:lpstr>PowerPoint Presentation</vt:lpstr>
      <vt:lpstr> Cloud/Distributed RAN architecture </vt:lpstr>
      <vt:lpstr>Cloud/Distributed RAN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Altiostar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Guthrie</dc:creator>
  <cp:lastModifiedBy>Altiostar-Rev6</cp:lastModifiedBy>
  <cp:revision>767</cp:revision>
  <dcterms:created xsi:type="dcterms:W3CDTF">2014-08-20T15:24:58Z</dcterms:created>
  <dcterms:modified xsi:type="dcterms:W3CDTF">2020-10-27T17:15:35Z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0x01010007D467F3DF262044930A7E2A6342C1CA</vt:lpwstr>
  </property>
</Properties>
</file>